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483" r:id="rId1"/>
    <p:sldMasterId id="2147484493" r:id="rId2"/>
    <p:sldMasterId id="2147484507" r:id="rId3"/>
    <p:sldMasterId id="2147484516" r:id="rId4"/>
  </p:sldMasterIdLst>
  <p:notesMasterIdLst>
    <p:notesMasterId r:id="rId94"/>
  </p:notesMasterIdLst>
  <p:handoutMasterIdLst>
    <p:handoutMasterId r:id="rId95"/>
  </p:handoutMasterIdLst>
  <p:sldIdLst>
    <p:sldId id="333" r:id="rId5"/>
    <p:sldId id="334" r:id="rId6"/>
    <p:sldId id="323" r:id="rId7"/>
    <p:sldId id="396" r:id="rId8"/>
    <p:sldId id="397" r:id="rId9"/>
    <p:sldId id="400" r:id="rId10"/>
    <p:sldId id="398" r:id="rId11"/>
    <p:sldId id="399" r:id="rId12"/>
    <p:sldId id="426" r:id="rId13"/>
    <p:sldId id="427" r:id="rId14"/>
    <p:sldId id="428" r:id="rId15"/>
    <p:sldId id="429" r:id="rId16"/>
    <p:sldId id="465" r:id="rId17"/>
    <p:sldId id="405" r:id="rId18"/>
    <p:sldId id="406" r:id="rId19"/>
    <p:sldId id="512" r:id="rId20"/>
    <p:sldId id="408" r:id="rId21"/>
    <p:sldId id="410" r:id="rId22"/>
    <p:sldId id="411" r:id="rId23"/>
    <p:sldId id="412" r:id="rId24"/>
    <p:sldId id="513" r:id="rId25"/>
    <p:sldId id="416" r:id="rId26"/>
    <p:sldId id="417" r:id="rId27"/>
    <p:sldId id="418" r:id="rId28"/>
    <p:sldId id="420" r:id="rId29"/>
    <p:sldId id="422" r:id="rId30"/>
    <p:sldId id="466" r:id="rId31"/>
    <p:sldId id="421" r:id="rId32"/>
    <p:sldId id="424" r:id="rId33"/>
    <p:sldId id="467" r:id="rId34"/>
    <p:sldId id="430" r:id="rId35"/>
    <p:sldId id="432" r:id="rId36"/>
    <p:sldId id="447" r:id="rId37"/>
    <p:sldId id="514" r:id="rId38"/>
    <p:sldId id="433" r:id="rId39"/>
    <p:sldId id="515" r:id="rId40"/>
    <p:sldId id="436" r:id="rId41"/>
    <p:sldId id="440" r:id="rId42"/>
    <p:sldId id="441" r:id="rId43"/>
    <p:sldId id="443" r:id="rId44"/>
    <p:sldId id="444" r:id="rId45"/>
    <p:sldId id="445" r:id="rId46"/>
    <p:sldId id="446" r:id="rId47"/>
    <p:sldId id="449" r:id="rId48"/>
    <p:sldId id="469" r:id="rId49"/>
    <p:sldId id="450" r:id="rId50"/>
    <p:sldId id="460" r:id="rId51"/>
    <p:sldId id="451" r:id="rId52"/>
    <p:sldId id="471" r:id="rId53"/>
    <p:sldId id="470" r:id="rId54"/>
    <p:sldId id="473" r:id="rId55"/>
    <p:sldId id="474" r:id="rId56"/>
    <p:sldId id="475" r:id="rId57"/>
    <p:sldId id="476" r:id="rId58"/>
    <p:sldId id="477" r:id="rId59"/>
    <p:sldId id="499" r:id="rId60"/>
    <p:sldId id="500" r:id="rId61"/>
    <p:sldId id="485" r:id="rId62"/>
    <p:sldId id="487" r:id="rId63"/>
    <p:sldId id="488" r:id="rId64"/>
    <p:sldId id="490" r:id="rId65"/>
    <p:sldId id="491" r:id="rId66"/>
    <p:sldId id="501" r:id="rId67"/>
    <p:sldId id="492" r:id="rId68"/>
    <p:sldId id="493" r:id="rId69"/>
    <p:sldId id="495" r:id="rId70"/>
    <p:sldId id="502" r:id="rId71"/>
    <p:sldId id="510" r:id="rId72"/>
    <p:sldId id="503" r:id="rId73"/>
    <p:sldId id="409" r:id="rId74"/>
    <p:sldId id="504" r:id="rId75"/>
    <p:sldId id="272" r:id="rId76"/>
    <p:sldId id="274" r:id="rId77"/>
    <p:sldId id="511" r:id="rId78"/>
    <p:sldId id="516" r:id="rId79"/>
    <p:sldId id="517" r:id="rId80"/>
    <p:sldId id="518" r:id="rId81"/>
    <p:sldId id="519" r:id="rId82"/>
    <p:sldId id="521" r:id="rId83"/>
    <p:sldId id="520" r:id="rId84"/>
    <p:sldId id="522" r:id="rId85"/>
    <p:sldId id="523" r:id="rId86"/>
    <p:sldId id="524" r:id="rId87"/>
    <p:sldId id="525" r:id="rId88"/>
    <p:sldId id="505" r:id="rId89"/>
    <p:sldId id="506" r:id="rId90"/>
    <p:sldId id="507" r:id="rId91"/>
    <p:sldId id="508" r:id="rId92"/>
    <p:sldId id="509" r:id="rId93"/>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29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24">
          <p15:clr>
            <a:srgbClr val="A4A3A4"/>
          </p15:clr>
        </p15:guide>
        <p15:guide id="4"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A2BF"/>
    <a:srgbClr val="0000FF"/>
    <a:srgbClr val="67202F"/>
    <a:srgbClr val="F9D1D3"/>
    <a:srgbClr val="FFDE8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328A71-E394-425B-99F1-47DBF8C4DB3C}" v="13" dt="2018-10-17T19:01:05.9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32" autoAdjust="0"/>
    <p:restoredTop sz="95110" autoAdjust="0"/>
  </p:normalViewPr>
  <p:slideViewPr>
    <p:cSldViewPr>
      <p:cViewPr varScale="1">
        <p:scale>
          <a:sx n="73" d="100"/>
          <a:sy n="73" d="100"/>
        </p:scale>
        <p:origin x="510" y="60"/>
      </p:cViewPr>
      <p:guideLst>
        <p:guide orient="horz" pos="1296"/>
        <p:guide pos="3840"/>
      </p:guideLst>
    </p:cSldViewPr>
  </p:slideViewPr>
  <p:notesTextViewPr>
    <p:cViewPr>
      <p:scale>
        <a:sx n="3" d="2"/>
        <a:sy n="3" d="2"/>
      </p:scale>
      <p:origin x="0" y="0"/>
    </p:cViewPr>
  </p:notesTextViewPr>
  <p:sorterViewPr>
    <p:cViewPr varScale="1">
      <p:scale>
        <a:sx n="100" d="100"/>
        <a:sy n="100" d="100"/>
      </p:scale>
      <p:origin x="0" y="-19482"/>
    </p:cViewPr>
  </p:sorterViewPr>
  <p:notesViewPr>
    <p:cSldViewPr>
      <p:cViewPr varScale="1">
        <p:scale>
          <a:sx n="59" d="100"/>
          <a:sy n="59" d="100"/>
        </p:scale>
        <p:origin x="2622" y="78"/>
      </p:cViewPr>
      <p:guideLst>
        <p:guide orient="horz" pos="2880"/>
        <p:guide pos="2160"/>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cs typeface="Calibri" panose="020F0502020204030204" pitchFamily="34" charset="0"/>
            </a:endParaRPr>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endParaRPr lang="en-US" dirty="0">
              <a:cs typeface="Calibri" panose="020F0502020204030204" pitchFamily="34" charset="0"/>
            </a:endParaRPr>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cs typeface="Calibri" panose="020F0502020204030204" pitchFamily="34" charset="0"/>
            </a:endParaRPr>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6EFC9FE0-5D06-4E5C-99F1-EB03F9C5E7AD}" type="slidenum">
              <a:rPr lang="en-US" smtClean="0">
                <a:cs typeface="Calibri" panose="020F0502020204030204" pitchFamily="34" charset="0"/>
              </a:rPr>
              <a:t>‹#›</a:t>
            </a:fld>
            <a:endParaRPr lang="en-US" dirty="0">
              <a:cs typeface="Calibri" panose="020F0502020204030204" pitchFamily="34" charset="0"/>
            </a:endParaRPr>
          </a:p>
        </p:txBody>
      </p:sp>
    </p:spTree>
    <p:extLst>
      <p:ext uri="{BB962C8B-B14F-4D97-AF65-F5344CB8AC3E}">
        <p14:creationId xmlns:p14="http://schemas.microsoft.com/office/powerpoint/2010/main" val="365110468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eaLnBrk="1" hangingPunct="1">
              <a:defRPr sz="1300">
                <a:cs typeface="Calibri" panose="020F0502020204030204" pitchFamily="34" charset="0"/>
              </a:defRPr>
            </a:lvl1pPr>
          </a:lstStyle>
          <a:p>
            <a:pPr>
              <a:defRPr/>
            </a:pPr>
            <a:endParaRPr lang="en-US" altLang="en-US" dirty="0"/>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cs typeface="Calibri" panose="020F0502020204030204" pitchFamily="34" charset="0"/>
              </a:defRPr>
            </a:lvl1pPr>
          </a:lstStyle>
          <a:p>
            <a:pPr>
              <a:defRPr/>
            </a:pPr>
            <a:endParaRPr lang="en-US" alt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wrap="square" lIns="96661" tIns="48331" rIns="96661" bIns="48331" numCol="1" anchor="b" anchorCtr="0" compatLnSpc="1">
            <a:prstTxWarp prst="textNoShape">
              <a:avLst/>
            </a:prstTxWarp>
          </a:bodyPr>
          <a:lstStyle>
            <a:lvl1pPr eaLnBrk="1" hangingPunct="1">
              <a:defRPr sz="1300">
                <a:cs typeface="Calibri" panose="020F0502020204030204" pitchFamily="34" charset="0"/>
              </a:defRPr>
            </a:lvl1pPr>
          </a:lstStyle>
          <a:p>
            <a:pPr>
              <a:defRPr/>
            </a:pPr>
            <a:endParaRPr lang="en-US" alt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cs typeface="Calibri" panose="020F0502020204030204" pitchFamily="34" charset="0"/>
              </a:defRPr>
            </a:lvl1pPr>
          </a:lstStyle>
          <a:p>
            <a:pPr>
              <a:defRPr/>
            </a:pPr>
            <a:fld id="{C5CEE3AE-188C-4664-BDD2-03CAB46821EF}" type="slidenum">
              <a:rPr lang="en-US" altLang="en-US" smtClean="0"/>
              <a:pPr>
                <a:defRPr/>
              </a:pPr>
              <a:t>‹#›</a:t>
            </a:fld>
            <a:endParaRPr lang="en-US" altLang="en-US" dirty="0"/>
          </a:p>
        </p:txBody>
      </p:sp>
    </p:spTree>
    <p:extLst>
      <p:ext uri="{BB962C8B-B14F-4D97-AF65-F5344CB8AC3E}">
        <p14:creationId xmlns:p14="http://schemas.microsoft.com/office/powerpoint/2010/main" val="615931631"/>
      </p:ext>
    </p:extLst>
  </p:cSld>
  <p:clrMap bg1="lt1" tx1="dk1" bg2="lt2" tx2="dk2" accent1="accent1" accent2="accent2" accent3="accent3" accent4="accent4" accent5="accent5" accent6="accent6" hlink="hlink" folHlink="folHlink"/>
  <p:hf hdr="0" ftr="0"/>
  <p:notesStyle>
    <a:lvl1pPr marL="171450" indent="-171450" algn="l" rtl="0" eaLnBrk="0" fontAlgn="base" hangingPunct="0">
      <a:spcBef>
        <a:spcPct val="30000"/>
      </a:spcBef>
      <a:spcAft>
        <a:spcPct val="0"/>
      </a:spcAft>
      <a:buClr>
        <a:srgbClr val="C00000"/>
      </a:buClr>
      <a:buFont typeface="Calibri" panose="020F0502020204030204" pitchFamily="34" charset="0"/>
      <a:buChar char="●"/>
      <a:defRPr sz="1200" kern="1200">
        <a:solidFill>
          <a:schemeClr val="tx1"/>
        </a:solidFill>
        <a:latin typeface="+mn-lt"/>
        <a:ea typeface="+mn-ea"/>
        <a:cs typeface="+mn-cs"/>
      </a:defRPr>
    </a:lvl1pPr>
    <a:lvl2pPr marL="395288" indent="-171450" algn="l" rtl="0" eaLnBrk="0" fontAlgn="base" hangingPunct="0">
      <a:spcBef>
        <a:spcPct val="30000"/>
      </a:spcBef>
      <a:spcAft>
        <a:spcPct val="0"/>
      </a:spcAft>
      <a:buClr>
        <a:srgbClr val="008000"/>
      </a:buClr>
      <a:buSzPct val="70000"/>
      <a:buFont typeface="Wingdings" panose="05000000000000000000" pitchFamily="2" charset="2"/>
      <a:buChar char="n"/>
      <a:defRPr sz="1200" kern="1200">
        <a:solidFill>
          <a:schemeClr val="tx1"/>
        </a:solidFill>
        <a:latin typeface="+mn-lt"/>
        <a:ea typeface="+mn-ea"/>
        <a:cs typeface="+mn-cs"/>
      </a:defRPr>
    </a:lvl2pPr>
    <a:lvl3pPr marL="628650" indent="-171450" algn="l" rtl="0" eaLnBrk="0" fontAlgn="base" hangingPunct="0">
      <a:spcBef>
        <a:spcPct val="30000"/>
      </a:spcBef>
      <a:spcAft>
        <a:spcPct val="0"/>
      </a:spcAft>
      <a:buClr>
        <a:schemeClr val="tx2"/>
      </a:buClr>
      <a:buSzPct val="70000"/>
      <a:buFont typeface="Wingdings" panose="05000000000000000000" pitchFamily="2" charset="2"/>
      <a:buChar char="®"/>
      <a:defRPr sz="1200" kern="1200">
        <a:solidFill>
          <a:schemeClr val="tx1"/>
        </a:solidFill>
        <a:latin typeface="+mn-lt"/>
        <a:ea typeface="+mn-ea"/>
        <a:cs typeface="+mn-cs"/>
      </a:defRPr>
    </a:lvl3pPr>
    <a:lvl4pPr marL="854075" indent="-173038"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altLang="en-US" b="1" dirty="0"/>
              <a:t>This lesson is used with NTTC Workbook Exercise Ray</a:t>
            </a:r>
            <a:r>
              <a:rPr lang="en-US" altLang="en-US" b="1" baseline="0" dirty="0"/>
              <a:t> Caldwell</a:t>
            </a:r>
            <a:r>
              <a:rPr lang="en-US" altLang="en-US" b="1" dirty="0"/>
              <a:t>.  It covers the following tax topics: Married</a:t>
            </a:r>
            <a:r>
              <a:rPr lang="en-US" altLang="en-US" b="1" baseline="0" dirty="0"/>
              <a:t> Filing Joint filing status, Qualifying Relative</a:t>
            </a:r>
            <a:r>
              <a:rPr lang="en-US" altLang="en-US" b="1" dirty="0"/>
              <a:t>, Income (dividends</a:t>
            </a:r>
            <a:r>
              <a:rPr lang="en-US" altLang="en-US" b="1" baseline="0" dirty="0"/>
              <a:t> and</a:t>
            </a:r>
            <a:r>
              <a:rPr lang="en-US" altLang="en-US" b="1" dirty="0"/>
              <a:t> IRA distribution), Other</a:t>
            </a:r>
            <a:r>
              <a:rPr lang="en-US" altLang="en-US" b="1" baseline="0" dirty="0"/>
              <a:t> Income (prize and jury duty pay), Adjustments (educator expenses and jury duty repay), Credits (education and Credit for other Dependents), Other Taxes (additional tax on IRA with Form 5329).</a:t>
            </a:r>
          </a:p>
          <a:p>
            <a:pPr marL="0" indent="0">
              <a:buNone/>
            </a:pPr>
            <a:endParaRPr lang="en-US" altLang="en-US" b="1" baseline="0" dirty="0"/>
          </a:p>
          <a:p>
            <a:pPr marL="0" indent="0">
              <a:buNone/>
            </a:pPr>
            <a:r>
              <a:rPr lang="en-US" altLang="en-US" b="1" baseline="0" dirty="0"/>
              <a:t>Information for conducting this training lesson is contained in the </a:t>
            </a:r>
            <a:r>
              <a:rPr lang="en-US" altLang="en-US" b="1" i="1" baseline="0" dirty="0"/>
              <a:t>Instructor Guide for Tax-Aide National Tax Training Committee Workbook (Workbook Instructor Guide)</a:t>
            </a:r>
          </a:p>
          <a:p>
            <a:pPr marL="0" indent="0">
              <a:buNone/>
            </a:pPr>
            <a:endParaRPr lang="en-US" altLang="en-US" b="1" i="1" baseline="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r>
              <a:rPr lang="en-US" altLang="en-US" b="1" i="0" baseline="0" dirty="0"/>
              <a:t>Instructors should add, delete, or modify slides as necessary to meet their district training needs. </a:t>
            </a:r>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endParaRPr lang="en-US" altLang="en-US" b="1" i="1" baseline="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r>
              <a:rPr lang="en-US" altLang="en-US" b="1" i="0" baseline="0" dirty="0"/>
              <a:t>Instructors should direct the volunteers to review appropriate section of the Counselor Resource Guide (Pub 4012) whenever possible.  If volunteers wish to take notes during class, they should note that Pub 4012 is a good place to record them.</a:t>
            </a:r>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endParaRPr lang="en-US" altLang="en-US" b="1" i="0" baseline="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r>
              <a:rPr lang="en-US" altLang="en-US" b="1" i="0" baseline="0" dirty="0"/>
              <a:t>Slides at the end of this presentation provide instructions for entering information for the various tax topic into TaxSlayer.  Pub 4012 Tab O is emphasized as the best source for information on entering information into the software.</a:t>
            </a:r>
            <a:endParaRPr lang="en-US" altLang="en-US" b="1" i="0" dirty="0"/>
          </a:p>
          <a:p>
            <a:pPr marL="0" indent="0">
              <a:buNone/>
            </a:pPr>
            <a:endParaRPr lang="en-US" altLang="en-US" b="1" i="1"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C00000"/>
              </a:buClr>
              <a:buFont typeface="Calibri" panose="020F0502020204030204" pitchFamily="34" charset="0"/>
              <a:buChar char="●"/>
              <a:defRPr sz="1300">
                <a:solidFill>
                  <a:schemeClr val="tx1"/>
                </a:solidFill>
                <a:latin typeface="Calibri" panose="020F0502020204030204" pitchFamily="34" charset="0"/>
              </a:defRPr>
            </a:lvl1pPr>
            <a:lvl2pPr marL="785372" indent="-302066">
              <a:spcBef>
                <a:spcPct val="30000"/>
              </a:spcBef>
              <a:buClr>
                <a:srgbClr val="008000"/>
              </a:buClr>
              <a:buSzPct val="70000"/>
              <a:buFont typeface="Wingdings" panose="05000000000000000000" pitchFamily="2" charset="2"/>
              <a:buChar char="n"/>
              <a:defRPr sz="1300">
                <a:solidFill>
                  <a:schemeClr val="tx1"/>
                </a:solidFill>
                <a:latin typeface="Calibri" panose="020F0502020204030204" pitchFamily="34" charset="0"/>
              </a:defRPr>
            </a:lvl2pPr>
            <a:lvl3pPr marL="1208265" indent="-241653">
              <a:spcBef>
                <a:spcPct val="30000"/>
              </a:spcBef>
              <a:buClr>
                <a:schemeClr val="tx2"/>
              </a:buClr>
              <a:buSzPct val="70000"/>
              <a:buFont typeface="Wingdings" panose="05000000000000000000" pitchFamily="2" charset="2"/>
              <a:buChar char="®"/>
              <a:defRPr sz="1300">
                <a:solidFill>
                  <a:schemeClr val="tx1"/>
                </a:solidFill>
                <a:latin typeface="Calibri" panose="020F0502020204030204" pitchFamily="34" charset="0"/>
              </a:defRPr>
            </a:lvl3pPr>
            <a:lvl4pPr marL="1691571" indent="-241653">
              <a:spcBef>
                <a:spcPct val="30000"/>
              </a:spcBef>
              <a:buFont typeface="Arial" panose="020B0604020202020204" pitchFamily="34" charset="0"/>
              <a:buChar char="•"/>
              <a:defRPr sz="1300">
                <a:solidFill>
                  <a:schemeClr val="tx1"/>
                </a:solidFill>
                <a:latin typeface="Calibri" panose="020F0502020204030204" pitchFamily="34" charset="0"/>
              </a:defRPr>
            </a:lvl4pPr>
            <a:lvl5pPr marL="2174878" indent="-241653">
              <a:spcBef>
                <a:spcPct val="30000"/>
              </a:spcBef>
              <a:buFont typeface="Arial" panose="020B0604020202020204" pitchFamily="34" charset="0"/>
              <a:buChar char="•"/>
              <a:defRPr sz="1300">
                <a:solidFill>
                  <a:schemeClr val="tx1"/>
                </a:solidFill>
                <a:latin typeface="Calibri" panose="020F0502020204030204" pitchFamily="34" charset="0"/>
              </a:defRPr>
            </a:lvl5pPr>
            <a:lvl6pPr marL="2658184"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3141490"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624796"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4108102"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ClrTx/>
              <a:buFontTx/>
              <a:buNone/>
            </a:pPr>
            <a:fld id="{4CC9D9A7-6A52-4E98-B917-621243E450E8}" type="slidenum">
              <a:rPr lang="en-US" altLang="en-US" smtClean="0"/>
              <a:pPr>
                <a:spcBef>
                  <a:spcPct val="0"/>
                </a:spcBef>
                <a:buClrTx/>
                <a:buFontTx/>
                <a:buNone/>
              </a:pPr>
              <a:t>1</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173140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r>
              <a:rPr lang="en-US" b="1" dirty="0"/>
              <a:t>The Instructor should lead the discussion as the class</a:t>
            </a:r>
            <a:r>
              <a:rPr lang="en-US" b="1" baseline="0" dirty="0"/>
              <a:t> “walks down” the steps.  After the review of the tests direct the class to Table 2 and point out the tests in an Interview format.</a:t>
            </a:r>
          </a:p>
          <a:p>
            <a:endParaRPr lang="en-US" b="1" baseline="0" dirty="0"/>
          </a:p>
          <a:p>
            <a:r>
              <a:rPr lang="en-US" b="1" baseline="0" dirty="0"/>
              <a:t>Instructors can also direct the class to examine the Qualifying Child/Relative Tool (Tri-Fold)</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1FB6AB21-86C4-4C18-96F1-AC32C5F8D032}" type="slidenum">
              <a:rPr lang="en-US" smtClean="0"/>
              <a:t>12</a:t>
            </a:fld>
            <a:endParaRPr lang="en-US" dirty="0"/>
          </a:p>
        </p:txBody>
      </p:sp>
    </p:spTree>
    <p:extLst>
      <p:ext uri="{BB962C8B-B14F-4D97-AF65-F5344CB8AC3E}">
        <p14:creationId xmlns:p14="http://schemas.microsoft.com/office/powerpoint/2010/main" val="1016388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1615813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422275" y="704850"/>
            <a:ext cx="6257925"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Emphasize</a:t>
            </a:r>
          </a:p>
          <a:p>
            <a:pPr eaLnBrk="1" hangingPunct="1">
              <a:spcBef>
                <a:spcPct val="0"/>
              </a:spcBef>
              <a:buFont typeface="Arial" panose="020B0604020202020204" pitchFamily="34" charset="0"/>
              <a:buChar char="•"/>
            </a:pPr>
            <a:r>
              <a:rPr lang="en-US" altLang="en-US" b="1" dirty="0"/>
              <a:t>Capital gains may be taxed at a lower rate than ordinary income</a:t>
            </a:r>
          </a:p>
          <a:p>
            <a:pPr eaLnBrk="1" hangingPunct="1">
              <a:spcBef>
                <a:spcPct val="0"/>
              </a:spcBef>
              <a:buFont typeface="Arial" panose="020B0604020202020204" pitchFamily="34" charset="0"/>
              <a:buChar char="•"/>
            </a:pPr>
            <a:r>
              <a:rPr lang="en-US" altLang="en-US" b="1" dirty="0"/>
              <a:t>Rate can be as low as zero</a:t>
            </a:r>
          </a:p>
        </p:txBody>
      </p:sp>
      <p:sp>
        <p:nvSpPr>
          <p:cNvPr id="4" name="Date Placeholder 3"/>
          <p:cNvSpPr>
            <a:spLocks noGrp="1"/>
          </p:cNvSpPr>
          <p:nvPr>
            <p:ph type="dt"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Tree>
    <p:extLst>
      <p:ext uri="{BB962C8B-B14F-4D97-AF65-F5344CB8AC3E}">
        <p14:creationId xmlns:p14="http://schemas.microsoft.com/office/powerpoint/2010/main" val="3832841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422275" y="704850"/>
            <a:ext cx="6257925"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Emphasize</a:t>
            </a:r>
          </a:p>
          <a:p>
            <a:pPr eaLnBrk="1" hangingPunct="1">
              <a:spcBef>
                <a:spcPct val="0"/>
              </a:spcBef>
              <a:buFontTx/>
              <a:buChar char="•"/>
            </a:pPr>
            <a:r>
              <a:rPr lang="en-US" altLang="en-US" b="1" dirty="0"/>
              <a:t>Many taxpayers have direct investments, not held in a brokerage account</a:t>
            </a:r>
          </a:p>
          <a:p>
            <a:pPr eaLnBrk="1" hangingPunct="1">
              <a:spcBef>
                <a:spcPct val="0"/>
              </a:spcBef>
              <a:buFontTx/>
              <a:buChar char="•"/>
            </a:pPr>
            <a:r>
              <a:rPr lang="en-US" altLang="en-US" b="1" dirty="0"/>
              <a:t>Extra care is needed to make sure all are accounted for</a:t>
            </a:r>
          </a:p>
        </p:txBody>
      </p:sp>
      <p:sp>
        <p:nvSpPr>
          <p:cNvPr id="4" name="Date Placeholder 3"/>
          <p:cNvSpPr>
            <a:spLocks noGrp="1"/>
          </p:cNvSpPr>
          <p:nvPr>
            <p:ph type="dt"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Tree>
    <p:extLst>
      <p:ext uri="{BB962C8B-B14F-4D97-AF65-F5344CB8AC3E}">
        <p14:creationId xmlns:p14="http://schemas.microsoft.com/office/powerpoint/2010/main" val="1726829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21075"/>
          </a:xfrm>
        </p:spPr>
      </p:sp>
      <p:sp>
        <p:nvSpPr>
          <p:cNvPr id="3" name="Notes Placeholder 2"/>
          <p:cNvSpPr>
            <a:spLocks noGrp="1"/>
          </p:cNvSpPr>
          <p:nvPr>
            <p:ph type="body" idx="1"/>
          </p:nvPr>
        </p:nvSpPr>
        <p:spPr/>
        <p:txBody>
          <a:bodyPr/>
          <a:lstStyle/>
          <a:p>
            <a:r>
              <a:rPr lang="en-US" b="1" dirty="0" smtClean="0"/>
              <a:t>Instructor should stress use of the Tax-Aide Scope Manual</a:t>
            </a:r>
          </a:p>
          <a:p>
            <a:endParaRPr lang="en-US" b="1" dirty="0" smtClean="0"/>
          </a:p>
          <a:p>
            <a:r>
              <a:rPr lang="en-US" b="1" dirty="0" smtClean="0"/>
              <a:t>Box </a:t>
            </a:r>
            <a:r>
              <a:rPr lang="en-US" b="1" dirty="0"/>
              <a:t>5 Investment expenses rarely</a:t>
            </a:r>
            <a:r>
              <a:rPr lang="en-US" b="1" baseline="0" dirty="0"/>
              <a:t> seen on 1099-DIV form; more common with a brokerage </a:t>
            </a:r>
            <a:r>
              <a:rPr lang="en-US" b="1" baseline="0" dirty="0" smtClean="0"/>
              <a:t>statement and note that investment expenses can no longer be deducted on Schedule A</a:t>
            </a:r>
            <a:endParaRPr lang="en-US" b="1" dirty="0"/>
          </a:p>
        </p:txBody>
      </p:sp>
      <p:sp>
        <p:nvSpPr>
          <p:cNvPr id="7" name="Date Placeholder 6"/>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28084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422275" y="704850"/>
            <a:ext cx="6257925"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Emphasize</a:t>
            </a:r>
          </a:p>
          <a:p>
            <a:pPr eaLnBrk="1" hangingPunct="1">
              <a:spcBef>
                <a:spcPct val="0"/>
              </a:spcBef>
              <a:buFont typeface="Arial" panose="020B0604020202020204" pitchFamily="34" charset="0"/>
              <a:buChar char="•"/>
            </a:pPr>
            <a:r>
              <a:rPr lang="en-US" altLang="en-US" b="1" dirty="0"/>
              <a:t>Same as boxes on 1099-DIV</a:t>
            </a:r>
          </a:p>
          <a:p>
            <a:pPr eaLnBrk="1" hangingPunct="1">
              <a:spcBef>
                <a:spcPct val="0"/>
              </a:spcBef>
              <a:buFont typeface="Arial" panose="020B0604020202020204" pitchFamily="34" charset="0"/>
              <a:buChar char="•"/>
            </a:pPr>
            <a:r>
              <a:rPr lang="en-US" altLang="en-US" b="1" dirty="0"/>
              <a:t>Box 2c Sec 1202 gains – out of scope</a:t>
            </a:r>
          </a:p>
          <a:p>
            <a:pPr eaLnBrk="1" hangingPunct="1">
              <a:spcBef>
                <a:spcPct val="0"/>
              </a:spcBef>
              <a:buFont typeface="Arial" panose="020B0604020202020204" pitchFamily="34" charset="0"/>
              <a:buChar char="•"/>
            </a:pPr>
            <a:r>
              <a:rPr lang="en-US" altLang="en-US" b="1" dirty="0"/>
              <a:t>Boxes 8 and 9 Liquidation distributions – out of scope</a:t>
            </a:r>
          </a:p>
          <a:p>
            <a:pPr eaLnBrk="1" hangingPunct="1">
              <a:spcBef>
                <a:spcPct val="0"/>
              </a:spcBef>
              <a:buFont typeface="Arial" panose="020B0604020202020204" pitchFamily="34" charset="0"/>
              <a:buChar char="•"/>
            </a:pPr>
            <a:r>
              <a:rPr lang="en-US" altLang="en-US" b="1" dirty="0"/>
              <a:t>Look out for state withholding</a:t>
            </a:r>
          </a:p>
        </p:txBody>
      </p:sp>
      <p:sp>
        <p:nvSpPr>
          <p:cNvPr id="4" name="Date Placeholder 3"/>
          <p:cNvSpPr>
            <a:spLocks noGrp="1"/>
          </p:cNvSpPr>
          <p:nvPr>
            <p:ph type="dt"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Tree>
    <p:extLst>
      <p:ext uri="{BB962C8B-B14F-4D97-AF65-F5344CB8AC3E}">
        <p14:creationId xmlns:p14="http://schemas.microsoft.com/office/powerpoint/2010/main" val="1869439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422275" y="704850"/>
            <a:ext cx="6257925"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If fund distributes short term gains, they are treated as dividends for federal tax purposes</a:t>
            </a:r>
          </a:p>
        </p:txBody>
      </p:sp>
      <p:sp>
        <p:nvSpPr>
          <p:cNvPr id="4" name="Date Placeholder 3"/>
          <p:cNvSpPr>
            <a:spLocks noGrp="1"/>
          </p:cNvSpPr>
          <p:nvPr>
            <p:ph type="dt"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Tree>
    <p:extLst>
      <p:ext uri="{BB962C8B-B14F-4D97-AF65-F5344CB8AC3E}">
        <p14:creationId xmlns:p14="http://schemas.microsoft.com/office/powerpoint/2010/main" val="1196289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4772334E-1E42-45E3-8A0D-58645DD0057D}" type="slidenum">
              <a:rPr lang="en-US" altLang="en-US"/>
              <a:pPr>
                <a:spcBef>
                  <a:spcPct val="0"/>
                </a:spcBef>
                <a:buClrTx/>
                <a:buFontTx/>
                <a:buNone/>
              </a:pPr>
              <a:t>19</a:t>
            </a:fld>
            <a:endParaRPr lang="en-US" altLang="en-US" dirty="0"/>
          </a:p>
        </p:txBody>
      </p:sp>
      <p:sp>
        <p:nvSpPr>
          <p:cNvPr id="103427" name="Rectangle 1"/>
          <p:cNvSpPr>
            <a:spLocks noGrp="1" noRot="1" noChangeAspect="1" noChangeArrowheads="1" noTextEdit="1"/>
          </p:cNvSpPr>
          <p:nvPr>
            <p:ph type="sldImg"/>
          </p:nvPr>
        </p:nvSpPr>
        <p:spPr bwMode="auto">
          <a:xfrm>
            <a:off x="457200" y="685800"/>
            <a:ext cx="6096000" cy="3429000"/>
          </a:xfrm>
          <a:solidFill>
            <a:srgbClr val="FFFFFF"/>
          </a:solidFill>
          <a:ln>
            <a:solidFill>
              <a:srgbClr val="000000"/>
            </a:solidFill>
            <a:miter lim="800000"/>
            <a:headEnd/>
            <a:tailEnd/>
          </a:ln>
        </p:spPr>
      </p:sp>
      <p:sp>
        <p:nvSpPr>
          <p:cNvPr id="103428" name="Rectangle 2"/>
          <p:cNvSpPr>
            <a:spLocks noGrp="1" noChangeArrowheads="1"/>
          </p:cNvSpPr>
          <p:nvPr>
            <p:ph type="body" idx="1"/>
          </p:nvPr>
        </p:nvSpPr>
        <p:spPr bwMode="auto">
          <a:xfrm>
            <a:off x="934091" y="4342406"/>
            <a:ext cx="5140644" cy="41140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altLang="en-US" b="1" dirty="0"/>
              <a:t>Traditional IRA</a:t>
            </a:r>
          </a:p>
          <a:p>
            <a:pPr lvl="1"/>
            <a:r>
              <a:rPr lang="en-US" altLang="en-US" b="1" dirty="0"/>
              <a:t>typically, fully deducted when contribution was made and therefor distribution is fully taxable</a:t>
            </a:r>
          </a:p>
          <a:p>
            <a:pPr lvl="1"/>
            <a:r>
              <a:rPr lang="en-US" altLang="en-US" b="1" dirty="0"/>
              <a:t>If not, need form 8606 Part I – look at prior year</a:t>
            </a:r>
          </a:p>
          <a:p>
            <a:r>
              <a:rPr lang="en-US" altLang="en-US" b="1" dirty="0"/>
              <a:t>Roth</a:t>
            </a:r>
          </a:p>
          <a:p>
            <a:pPr lvl="1"/>
            <a:r>
              <a:rPr lang="en-US" altLang="en-US" b="1" dirty="0"/>
              <a:t>Not deductible when contribution is made</a:t>
            </a:r>
          </a:p>
          <a:p>
            <a:pPr lvl="1"/>
            <a:r>
              <a:rPr lang="en-US" altLang="en-US" b="1" dirty="0"/>
              <a:t>Not taxable when distributed – IF rules are followed</a:t>
            </a:r>
          </a:p>
          <a:p>
            <a:r>
              <a:rPr lang="en-US" altLang="en-US" b="1" dirty="0"/>
              <a:t>SIMPLE/SEP A variation of a traditional IRA that may be partly or wholly funded by an employer</a:t>
            </a:r>
          </a:p>
          <a:p>
            <a:pPr lvl="1"/>
            <a:r>
              <a:rPr lang="en-US" altLang="en-US" b="1" dirty="0"/>
              <a:t>Typically, fully taxable when distributed</a:t>
            </a:r>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724147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4F240531-E7EE-4294-AF6C-DD7250771F89}" type="slidenum">
              <a:rPr lang="en-US" altLang="en-US"/>
              <a:pPr>
                <a:spcBef>
                  <a:spcPct val="0"/>
                </a:spcBef>
                <a:buClrTx/>
                <a:buFontTx/>
                <a:buNone/>
              </a:pPr>
              <a:t>20</a:t>
            </a:fld>
            <a:endParaRPr lang="en-US" altLang="en-US" dirty="0"/>
          </a:p>
        </p:txBody>
      </p:sp>
      <p:sp>
        <p:nvSpPr>
          <p:cNvPr id="104451" name="Rectangle 1"/>
          <p:cNvSpPr>
            <a:spLocks noGrp="1" noRot="1" noChangeAspect="1" noChangeArrowheads="1" noTextEdit="1"/>
          </p:cNvSpPr>
          <p:nvPr>
            <p:ph type="sldImg"/>
          </p:nvPr>
        </p:nvSpPr>
        <p:spPr bwMode="auto">
          <a:xfrm>
            <a:off x="457200" y="685800"/>
            <a:ext cx="6096000" cy="3429000"/>
          </a:xfrm>
          <a:solidFill>
            <a:srgbClr val="FFFFFF"/>
          </a:solidFill>
          <a:ln>
            <a:solidFill>
              <a:srgbClr val="000000"/>
            </a:solidFill>
            <a:miter lim="800000"/>
            <a:headEnd/>
            <a:tailEnd/>
          </a:ln>
        </p:spPr>
      </p:sp>
      <p:sp>
        <p:nvSpPr>
          <p:cNvPr id="104452" name="Rectangle 2"/>
          <p:cNvSpPr>
            <a:spLocks noGrp="1" noChangeArrowheads="1"/>
          </p:cNvSpPr>
          <p:nvPr>
            <p:ph type="body" idx="1"/>
          </p:nvPr>
        </p:nvSpPr>
        <p:spPr bwMode="auto">
          <a:xfrm>
            <a:off x="934091" y="4342406"/>
            <a:ext cx="5140644" cy="41140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lvl="1"/>
            <a:r>
              <a:rPr lang="en-US" altLang="en-US" b="1" dirty="0"/>
              <a:t>Trustee-to-trustee: 100% not taxable (also referred to as “transfer”)</a:t>
            </a:r>
          </a:p>
          <a:p>
            <a:pPr lvl="2"/>
            <a:r>
              <a:rPr lang="en-US" altLang="en-US" b="1" dirty="0"/>
              <a:t>Trustee will normally not issue a 1099-R</a:t>
            </a:r>
          </a:p>
          <a:p>
            <a:pPr lvl="2"/>
            <a:r>
              <a:rPr lang="en-US" altLang="en-US" b="1" dirty="0"/>
              <a:t>If 1099-R is issued, should be code G (not taxable)</a:t>
            </a:r>
          </a:p>
          <a:p>
            <a:pPr lvl="2"/>
            <a:r>
              <a:rPr lang="en-US" altLang="en-US" b="1" dirty="0"/>
              <a:t>Can be done as often as taxpayer wishes</a:t>
            </a:r>
          </a:p>
          <a:p>
            <a:pPr lvl="1"/>
            <a:r>
              <a:rPr lang="en-US" altLang="en-US" b="1" dirty="0"/>
              <a:t>Taxpayer takes funds</a:t>
            </a:r>
          </a:p>
          <a:p>
            <a:pPr lvl="2"/>
            <a:r>
              <a:rPr lang="en-US" altLang="en-US" b="1" dirty="0"/>
              <a:t>Not taxable if rolled to another traditional IRA within 60 calendar days</a:t>
            </a:r>
          </a:p>
          <a:p>
            <a:pPr lvl="2"/>
            <a:r>
              <a:rPr lang="en-US" altLang="en-US" b="1" dirty="0"/>
              <a:t>Part not rolled is taxable</a:t>
            </a:r>
          </a:p>
          <a:p>
            <a:pPr lvl="3"/>
            <a:r>
              <a:rPr lang="en-US" altLang="en-US" b="1" dirty="0"/>
              <a:t>Possible additional tax if &lt; 59½</a:t>
            </a:r>
          </a:p>
          <a:p>
            <a:pPr lvl="2"/>
            <a:r>
              <a:rPr lang="en-US" altLang="en-US" b="1" dirty="0"/>
              <a:t>Allowed one rollover in any 12-month period from the from any IRA to any IRA</a:t>
            </a:r>
          </a:p>
          <a:p>
            <a:pPr lvl="3"/>
            <a:r>
              <a:rPr lang="en-US" altLang="en-US" b="1" dirty="0"/>
              <a:t>From a company plan to an IRA or vice-versa, no limit</a:t>
            </a:r>
          </a:p>
          <a:p>
            <a:endParaRPr lang="en-US" altLang="en-US" b="1" dirty="0"/>
          </a:p>
          <a:p>
            <a:endParaRPr lang="en-US" altLang="en-US" b="1"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806077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BFEAA3D-A578-4AED-8EB2-F19A1A27C7E0}" type="slidenum">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Calibri" panose="020F0502020204030204" pitchFamily="34" charset="0"/>
            </a:endParaRPr>
          </a:p>
        </p:txBody>
      </p:sp>
      <p:sp>
        <p:nvSpPr>
          <p:cNvPr id="106499" name="Rectangle 2"/>
          <p:cNvSpPr>
            <a:spLocks noGrp="1" noRot="1" noChangeAspect="1" noChangeArrowheads="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Box 1 – Gross distribution</a:t>
            </a:r>
          </a:p>
          <a:p>
            <a:pPr eaLnBrk="1" hangingPunct="1"/>
            <a:r>
              <a:rPr lang="en-US" altLang="en-US" b="1" dirty="0"/>
              <a:t>Box 2a – Taxable amount – NOTE: If taxable amount is determined no further action is needed to determine taxable amount</a:t>
            </a:r>
          </a:p>
          <a:p>
            <a:pPr eaLnBrk="1" hangingPunct="1"/>
            <a:r>
              <a:rPr lang="en-US" altLang="en-US" b="1" dirty="0"/>
              <a:t>If Taxable amount not determined is checked, Simplified General Rule calculation will be required. </a:t>
            </a:r>
          </a:p>
          <a:p>
            <a:pPr eaLnBrk="1" hangingPunct="1"/>
            <a:r>
              <a:rPr lang="en-US" altLang="en-US" b="1" dirty="0"/>
              <a:t>Box 9b indicates employee contribution which will be used in the Simplified General Rule if taxable amount is not included in box 2a.</a:t>
            </a:r>
          </a:p>
          <a:p>
            <a:pPr eaLnBrk="1" hangingPunct="1"/>
            <a:r>
              <a:rPr lang="en-US" altLang="en-US" b="1" dirty="0"/>
              <a:t>If box 2a is zero (not just blank), the distribution is non taxable . Correct Box 2a to read zero.)</a:t>
            </a:r>
          </a:p>
          <a:p>
            <a:pPr eaLnBrk="1" hangingPunct="1"/>
            <a:r>
              <a:rPr lang="en-US" altLang="en-US" b="1" dirty="0"/>
              <a:t>Box 7 – Distribution code covered in one of next charts</a:t>
            </a:r>
          </a:p>
          <a:p>
            <a:pPr eaLnBrk="1" hangingPunct="1"/>
            <a:r>
              <a:rPr lang="en-US" altLang="en-US" b="1" dirty="0"/>
              <a:t>Box 7 – Checked if IRA</a:t>
            </a:r>
          </a:p>
          <a:p>
            <a:pPr eaLnBrk="1" hangingPunct="1"/>
            <a:r>
              <a:rPr lang="en-US" altLang="en-US" b="1" dirty="0"/>
              <a:t>Boxes 4 and 12 – Federal and State Income tax withheld</a:t>
            </a:r>
          </a:p>
          <a:p>
            <a:pPr eaLnBrk="1" hangingPunct="1"/>
            <a:endParaRPr lang="en-US" altLang="en-US" b="1" dirty="0"/>
          </a:p>
          <a:p>
            <a:pPr eaLnBrk="1" hangingPunct="1"/>
            <a:r>
              <a:rPr lang="en-US" altLang="en-US" b="1" dirty="0">
                <a:solidFill>
                  <a:srgbClr val="FF0000"/>
                </a:solidFill>
              </a:rPr>
              <a:t>BOX 7 IS FIRST PLACE TO LOOK!</a:t>
            </a:r>
          </a:p>
        </p:txBody>
      </p:sp>
      <p:sp>
        <p:nvSpPr>
          <p:cNvPr id="5" name="Footer Placeholder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Header Placeholder 5"/>
          <p:cNvSpPr>
            <a:spLocks noGrp="1"/>
          </p:cNvSpPr>
          <p:nvPr>
            <p:ph type="hd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87625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2</a:t>
            </a:fld>
            <a:endParaRPr lang="en-US" altLang="en-US" dirty="0"/>
          </a:p>
        </p:txBody>
      </p:sp>
    </p:spTree>
    <p:extLst>
      <p:ext uri="{BB962C8B-B14F-4D97-AF65-F5344CB8AC3E}">
        <p14:creationId xmlns:p14="http://schemas.microsoft.com/office/powerpoint/2010/main" val="2728456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98F2B7E6-1536-4239-913B-B289903B476B}" type="slidenum">
              <a:rPr lang="en-US" altLang="en-US"/>
              <a:pPr>
                <a:spcBef>
                  <a:spcPct val="0"/>
                </a:spcBef>
                <a:buClrTx/>
                <a:buFontTx/>
                <a:buNone/>
              </a:pPr>
              <a:t>22</a:t>
            </a:fld>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431183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7110DB6B-9E7A-4EA8-AF20-F410193D24BD}" type="slidenum">
              <a:rPr lang="en-US" altLang="en-US"/>
              <a:pPr>
                <a:spcBef>
                  <a:spcPct val="0"/>
                </a:spcBef>
                <a:buClrTx/>
                <a:buFontTx/>
                <a:buNone/>
              </a:pPr>
              <a:t>23</a:t>
            </a:fld>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53066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F2D52F9F-4D35-4A43-BC5C-3E4C0B20102A}" type="slidenum">
              <a:rPr lang="en-US" altLang="en-US"/>
              <a:pPr>
                <a:spcBef>
                  <a:spcPct val="0"/>
                </a:spcBef>
                <a:buClrTx/>
                <a:buFontTx/>
                <a:buNone/>
              </a:pPr>
              <a:t>24</a:t>
            </a:fld>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625691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25</a:t>
            </a:fld>
            <a:endParaRPr lang="en-US" altLang="en-US" dirty="0"/>
          </a:p>
        </p:txBody>
      </p:sp>
    </p:spTree>
    <p:extLst>
      <p:ext uri="{BB962C8B-B14F-4D97-AF65-F5344CB8AC3E}">
        <p14:creationId xmlns:p14="http://schemas.microsoft.com/office/powerpoint/2010/main" val="720686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Instructors should stress always ask “Did you have any other income last year?”</a:t>
            </a:r>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26</a:t>
            </a:fld>
            <a:endParaRPr lang="en-US" altLang="en-US" dirty="0"/>
          </a:p>
        </p:txBody>
      </p:sp>
    </p:spTree>
    <p:extLst>
      <p:ext uri="{BB962C8B-B14F-4D97-AF65-F5344CB8AC3E}">
        <p14:creationId xmlns:p14="http://schemas.microsoft.com/office/powerpoint/2010/main" val="126445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435605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sldNum" sz="quarter"/>
          </p:nvPr>
        </p:nvSpPr>
        <p:spPr>
          <a:noFill/>
        </p:spPr>
        <p:txBody>
          <a:bodyPr/>
          <a:lstStyle>
            <a:lvl1pPr defTabSz="482648">
              <a:spcBef>
                <a:spcPct val="30000"/>
              </a:spcBef>
              <a:buClr>
                <a:srgbClr val="C00000"/>
              </a:buClr>
              <a:buSzPct val="100000"/>
              <a:buFont typeface="Calibri" panose="020F050202020403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1pPr>
            <a:lvl2pPr marL="768601" indent="-295871" defTabSz="482648">
              <a:spcBef>
                <a:spcPct val="30000"/>
              </a:spcBef>
              <a:buClr>
                <a:srgbClr val="32946A"/>
              </a:buClr>
              <a:buSzPct val="70000"/>
              <a:buFont typeface="Wingdings" panose="05000000000000000000" pitchFamily="2" charset="2"/>
              <a:buChar char="n"/>
              <a:tabLst>
                <a:tab pos="763642" algn="l"/>
                <a:tab pos="1530590" algn="l"/>
                <a:tab pos="2294232" algn="l"/>
                <a:tab pos="3061180" algn="l"/>
              </a:tabLst>
              <a:defRPr sz="1200">
                <a:solidFill>
                  <a:srgbClr val="000000"/>
                </a:solidFill>
                <a:latin typeface="Calibri" panose="020F0502020204030204" pitchFamily="34" charset="0"/>
              </a:defRPr>
            </a:lvl2pPr>
            <a:lvl3pPr marL="1183480" indent="-236366" defTabSz="482648">
              <a:spcBef>
                <a:spcPct val="30000"/>
              </a:spcBef>
              <a:buClr>
                <a:srgbClr val="2D2DB9"/>
              </a:buClr>
              <a:buSzPct val="70000"/>
              <a:buFont typeface="Wingdings" panose="05000000000000000000" pitchFamily="2" charset="2"/>
              <a:buChar char="®"/>
              <a:tabLst>
                <a:tab pos="763642" algn="l"/>
                <a:tab pos="1530590" algn="l"/>
                <a:tab pos="2294232" algn="l"/>
                <a:tab pos="3061180" algn="l"/>
              </a:tabLst>
              <a:defRPr sz="1200">
                <a:solidFill>
                  <a:srgbClr val="000000"/>
                </a:solidFill>
                <a:latin typeface="Calibri" panose="020F0502020204030204" pitchFamily="34" charset="0"/>
              </a:defRPr>
            </a:lvl3pPr>
            <a:lvl4pPr marL="1656211"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4pPr>
            <a:lvl5pPr marL="2130595"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5pPr>
            <a:lvl6pPr marL="260663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6pPr>
            <a:lvl7pPr marL="3082668"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7pPr>
            <a:lvl8pPr marL="3558705"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8pPr>
            <a:lvl9pPr marL="403474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9pPr>
          </a:lstStyle>
          <a:p>
            <a:pPr>
              <a:spcBef>
                <a:spcPct val="0"/>
              </a:spcBef>
              <a:buClr>
                <a:srgbClr val="000000"/>
              </a:buClr>
              <a:buFont typeface="Arial" panose="020B0604020202020204" pitchFamily="34" charset="0"/>
              <a:buNone/>
            </a:pPr>
            <a:fld id="{458162B7-360F-4F2C-BC5D-95ECB8032A52}" type="slidenum">
              <a:rPr lang="en-US" altLang="en-US"/>
              <a:pPr>
                <a:spcBef>
                  <a:spcPct val="0"/>
                </a:spcBef>
                <a:buClr>
                  <a:srgbClr val="000000"/>
                </a:buClr>
                <a:buFont typeface="Arial" panose="020B0604020202020204" pitchFamily="34" charset="0"/>
                <a:buNone/>
              </a:pPr>
              <a:t>28</a:t>
            </a:fld>
            <a:endParaRPr lang="en-US" altLang="en-US" dirty="0"/>
          </a:p>
        </p:txBody>
      </p:sp>
      <p:sp>
        <p:nvSpPr>
          <p:cNvPr id="22531" name="Text Box 1"/>
          <p:cNvSpPr txBox="1">
            <a:spLocks noChangeArrowheads="1"/>
          </p:cNvSpPr>
          <p:nvPr/>
        </p:nvSpPr>
        <p:spPr bwMode="auto">
          <a:xfrm>
            <a:off x="1196009" y="719512"/>
            <a:ext cx="4924840" cy="3599213"/>
          </a:xfrm>
          <a:prstGeom prst="rect">
            <a:avLst/>
          </a:prstGeom>
          <a:solidFill>
            <a:srgbClr val="FFFFFF"/>
          </a:solidFill>
          <a:ln w="9360">
            <a:solidFill>
              <a:srgbClr val="000000"/>
            </a:solidFill>
            <a:miter lim="800000"/>
            <a:headEnd/>
            <a:tailEnd/>
          </a:ln>
        </p:spPr>
        <p:txBody>
          <a:bodyPr wrap="none" lIns="96085" tIns="48043" rIns="96085" bIns="48043" anchor="ctr"/>
          <a:lstStyle>
            <a:lvl1pPr>
              <a:spcBef>
                <a:spcPct val="30000"/>
              </a:spcBef>
              <a:buClr>
                <a:srgbClr val="C00000"/>
              </a:buClr>
              <a:buSzPct val="100000"/>
              <a:buFont typeface="Calibri" panose="020F0502020204030204" pitchFamily="34" charset="0"/>
              <a:buChar char="●"/>
              <a:defRPr sz="1200">
                <a:solidFill>
                  <a:srgbClr val="000000"/>
                </a:solidFill>
                <a:latin typeface="Calibri" panose="020F0502020204030204" pitchFamily="34" charset="0"/>
              </a:defRPr>
            </a:lvl1pPr>
            <a:lvl2pPr marL="742950" indent="-285750">
              <a:spcBef>
                <a:spcPct val="30000"/>
              </a:spcBef>
              <a:buClr>
                <a:srgbClr val="32946A"/>
              </a:buClr>
              <a:buSzPct val="70000"/>
              <a:buFont typeface="Wingdings" panose="05000000000000000000" pitchFamily="2" charset="2"/>
              <a:buChar char="n"/>
              <a:defRPr sz="1200">
                <a:solidFill>
                  <a:srgbClr val="000000"/>
                </a:solidFill>
                <a:latin typeface="Calibri" panose="020F0502020204030204" pitchFamily="34" charset="0"/>
              </a:defRPr>
            </a:lvl2pPr>
            <a:lvl3pPr marL="1143000" indent="-228600">
              <a:spcBef>
                <a:spcPct val="30000"/>
              </a:spcBef>
              <a:buClr>
                <a:srgbClr val="2D2DB9"/>
              </a:buClr>
              <a:buSzPct val="70000"/>
              <a:buFont typeface="Wingdings" panose="05000000000000000000" pitchFamily="2" charset="2"/>
              <a:buChar char="®"/>
              <a:defRPr sz="1200">
                <a:solidFill>
                  <a:srgbClr val="000000"/>
                </a:solidFill>
                <a:latin typeface="Calibri" panose="020F0502020204030204" pitchFamily="34" charset="0"/>
              </a:defRPr>
            </a:lvl3pPr>
            <a:lvl4pPr marL="16002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4pPr>
            <a:lvl5pPr marL="20574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5pPr>
            <a:lvl6pPr marL="25146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6pPr>
            <a:lvl7pPr marL="29718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7pPr>
            <a:lvl8pPr marL="34290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8pPr>
            <a:lvl9pPr marL="38862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9pPr>
          </a:lstStyle>
          <a:p>
            <a:pPr eaLnBrk="1" hangingPunct="1">
              <a:spcBef>
                <a:spcPct val="0"/>
              </a:spcBef>
              <a:buClr>
                <a:srgbClr val="000000"/>
              </a:buClr>
              <a:buSzTx/>
              <a:buFont typeface="Verdana" panose="020B0604030504040204" pitchFamily="34" charset="0"/>
              <a:buNone/>
            </a:pPr>
            <a:endParaRPr lang="en-US" altLang="en-US" sz="1900" dirty="0">
              <a:solidFill>
                <a:schemeClr val="bg1"/>
              </a:solidFill>
            </a:endParaRPr>
          </a:p>
        </p:txBody>
      </p:sp>
      <p:sp>
        <p:nvSpPr>
          <p:cNvPr id="22532" name="Rectangle 2"/>
          <p:cNvSpPr>
            <a:spLocks noGrp="1" noChangeArrowheads="1"/>
          </p:cNvSpPr>
          <p:nvPr>
            <p:ph type="body"/>
          </p:nvPr>
        </p:nvSpPr>
        <p:spPr bwMode="auto">
          <a:xfrm>
            <a:off x="730527" y="4559663"/>
            <a:ext cx="5852491" cy="44177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altLang="en-US" b="1" dirty="0">
                <a:latin typeface="Cambria" panose="02040503050406030204" pitchFamily="18" charset="0"/>
              </a:rPr>
              <a:t>Direct</a:t>
            </a:r>
            <a:r>
              <a:rPr lang="en-US" altLang="en-US" b="1" baseline="0" dirty="0">
                <a:latin typeface="Cambria" panose="02040503050406030204" pitchFamily="18" charset="0"/>
              </a:rPr>
              <a:t> Class to Pub 4012 Tab E to review requirements</a:t>
            </a:r>
          </a:p>
          <a:p>
            <a:r>
              <a:rPr lang="en-US" altLang="en-US" b="1" dirty="0">
                <a:latin typeface="Cambria" panose="02040503050406030204" pitchFamily="18" charset="0"/>
              </a:rPr>
              <a:t>PATH made deduction permanent</a:t>
            </a:r>
          </a:p>
          <a:p>
            <a:r>
              <a:rPr lang="en-US" altLang="en-US" b="1" dirty="0">
                <a:latin typeface="Cambria" panose="02040503050406030204" pitchFamily="18" charset="0"/>
              </a:rPr>
              <a:t>PATH</a:t>
            </a:r>
            <a:r>
              <a:rPr lang="en-US" altLang="en-US" b="1" baseline="0" dirty="0">
                <a:latin typeface="Cambria" panose="02040503050406030204" pitchFamily="18" charset="0"/>
              </a:rPr>
              <a:t> added professional development expenses related to the curriculum</a:t>
            </a:r>
          </a:p>
          <a:p>
            <a:r>
              <a:rPr lang="en-US" altLang="en-US" b="1" baseline="0" dirty="0">
                <a:latin typeface="Cambria" panose="02040503050406030204" pitchFamily="18" charset="0"/>
              </a:rPr>
              <a:t>Expenses to meet minimum for a new job don’t count</a:t>
            </a:r>
          </a:p>
          <a:p>
            <a:endParaRPr lang="en-US" altLang="en-US" b="1" dirty="0">
              <a:latin typeface="Cambria" panose="02040503050406030204" pitchFamily="18" charset="0"/>
            </a:endParaRPr>
          </a:p>
        </p:txBody>
      </p:sp>
    </p:spTree>
    <p:extLst>
      <p:ext uri="{BB962C8B-B14F-4D97-AF65-F5344CB8AC3E}">
        <p14:creationId xmlns:p14="http://schemas.microsoft.com/office/powerpoint/2010/main" val="3096855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8"/>
          <p:cNvSpPr>
            <a:spLocks noGrp="1" noChangeArrowheads="1"/>
          </p:cNvSpPr>
          <p:nvPr>
            <p:ph type="sldNum" sz="quarter"/>
          </p:nvPr>
        </p:nvSpPr>
        <p:spPr>
          <a:noFill/>
        </p:spPr>
        <p:txBody>
          <a:bodyPr/>
          <a:lstStyle>
            <a:lvl1pPr defTabSz="482648">
              <a:spcBef>
                <a:spcPct val="30000"/>
              </a:spcBef>
              <a:buClr>
                <a:srgbClr val="C00000"/>
              </a:buClr>
              <a:buSzPct val="100000"/>
              <a:buFont typeface="Calibri" panose="020F050202020403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1pPr>
            <a:lvl2pPr marL="768601" indent="-295871" defTabSz="482648">
              <a:spcBef>
                <a:spcPct val="30000"/>
              </a:spcBef>
              <a:buClr>
                <a:srgbClr val="32946A"/>
              </a:buClr>
              <a:buSzPct val="70000"/>
              <a:buFont typeface="Wingdings" panose="05000000000000000000" pitchFamily="2" charset="2"/>
              <a:buChar char="n"/>
              <a:tabLst>
                <a:tab pos="763642" algn="l"/>
                <a:tab pos="1530590" algn="l"/>
                <a:tab pos="2294232" algn="l"/>
                <a:tab pos="3061180" algn="l"/>
              </a:tabLst>
              <a:defRPr sz="1200">
                <a:solidFill>
                  <a:srgbClr val="000000"/>
                </a:solidFill>
                <a:latin typeface="Calibri" panose="020F0502020204030204" pitchFamily="34" charset="0"/>
              </a:defRPr>
            </a:lvl2pPr>
            <a:lvl3pPr marL="1183480" indent="-236366" defTabSz="482648">
              <a:spcBef>
                <a:spcPct val="30000"/>
              </a:spcBef>
              <a:buClr>
                <a:srgbClr val="2D2DB9"/>
              </a:buClr>
              <a:buSzPct val="70000"/>
              <a:buFont typeface="Wingdings" panose="05000000000000000000" pitchFamily="2" charset="2"/>
              <a:buChar char="®"/>
              <a:tabLst>
                <a:tab pos="763642" algn="l"/>
                <a:tab pos="1530590" algn="l"/>
                <a:tab pos="2294232" algn="l"/>
                <a:tab pos="3061180" algn="l"/>
              </a:tabLst>
              <a:defRPr sz="1200">
                <a:solidFill>
                  <a:srgbClr val="000000"/>
                </a:solidFill>
                <a:latin typeface="Calibri" panose="020F0502020204030204" pitchFamily="34" charset="0"/>
              </a:defRPr>
            </a:lvl3pPr>
            <a:lvl4pPr marL="1656211"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4pPr>
            <a:lvl5pPr marL="2130595"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5pPr>
            <a:lvl6pPr marL="260663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6pPr>
            <a:lvl7pPr marL="3082668"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7pPr>
            <a:lvl8pPr marL="3558705"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8pPr>
            <a:lvl9pPr marL="403474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9pPr>
          </a:lstStyle>
          <a:p>
            <a:pPr>
              <a:spcBef>
                <a:spcPct val="0"/>
              </a:spcBef>
              <a:buClr>
                <a:srgbClr val="000000"/>
              </a:buClr>
              <a:buFont typeface="Arial" panose="020B0604020202020204" pitchFamily="34" charset="0"/>
              <a:buNone/>
            </a:pPr>
            <a:fld id="{2F7C1CEE-C037-49CA-A513-2688990ABCB9}" type="slidenum">
              <a:rPr lang="en-US" altLang="en-US"/>
              <a:pPr>
                <a:spcBef>
                  <a:spcPct val="0"/>
                </a:spcBef>
                <a:buClr>
                  <a:srgbClr val="000000"/>
                </a:buClr>
                <a:buFont typeface="Arial" panose="020B0604020202020204" pitchFamily="34" charset="0"/>
                <a:buNone/>
              </a:pPr>
              <a:t>29</a:t>
            </a:fld>
            <a:endParaRPr lang="en-US" altLang="en-US" dirty="0"/>
          </a:p>
        </p:txBody>
      </p:sp>
      <p:sp>
        <p:nvSpPr>
          <p:cNvPr id="55299" name="Text Box 1"/>
          <p:cNvSpPr txBox="1">
            <a:spLocks noChangeArrowheads="1"/>
          </p:cNvSpPr>
          <p:nvPr/>
        </p:nvSpPr>
        <p:spPr bwMode="auto">
          <a:xfrm>
            <a:off x="4142962" y="9026911"/>
            <a:ext cx="3168926" cy="4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572" tIns="49177" rIns="94572" bIns="49177" anchor="b"/>
          <a:lstStyle>
            <a:lvl1pPr>
              <a:spcBef>
                <a:spcPct val="30000"/>
              </a:spcBef>
              <a:buClr>
                <a:srgbClr val="C00000"/>
              </a:buClr>
              <a:buSzPct val="100000"/>
              <a:buFont typeface="Calibri" panose="020F0502020204030204" pitchFamily="34" charset="0"/>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1pPr>
            <a:lvl2pPr marL="742950" indent="-285750">
              <a:spcBef>
                <a:spcPct val="30000"/>
              </a:spcBef>
              <a:buClr>
                <a:srgbClr val="32946A"/>
              </a:buClr>
              <a:buSzPct val="70000"/>
              <a:buFont typeface="Wingdings" panose="05000000000000000000" pitchFamily="2" charset="2"/>
              <a:buChar char="n"/>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2pPr>
            <a:lvl3pPr marL="1143000" indent="-228600">
              <a:spcBef>
                <a:spcPct val="30000"/>
              </a:spcBef>
              <a:buClr>
                <a:srgbClr val="2D2DB9"/>
              </a:buClr>
              <a:buSzPct val="70000"/>
              <a:buFont typeface="Wingdings" panose="05000000000000000000" pitchFamily="2" charset="2"/>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3pPr>
            <a:lvl4pPr marL="1600200" indent="-228600">
              <a:spcBef>
                <a:spcPct val="30000"/>
              </a:spcBef>
              <a:buClr>
                <a:srgbClr val="000000"/>
              </a:buClr>
              <a:buSzPct val="100000"/>
              <a:buFont typeface="Arial" panose="020B0604020202020204" pitchFamily="34" charset="0"/>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4pPr>
            <a:lvl5pPr marL="2057400" indent="-228600">
              <a:spcBef>
                <a:spcPct val="30000"/>
              </a:spcBef>
              <a:buClr>
                <a:srgbClr val="000000"/>
              </a:buClr>
              <a:buSzPct val="100000"/>
              <a:buFont typeface="Arial" panose="020B0604020202020204" pitchFamily="34" charset="0"/>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5pPr>
            <a:lvl6pPr marL="2514600" indent="-228600" defTabSz="457200" eaLnBrk="0" fontAlgn="base" hangingPunct="0">
              <a:spcBef>
                <a:spcPct val="30000"/>
              </a:spcBef>
              <a:spcAft>
                <a:spcPct val="0"/>
              </a:spcAft>
              <a:buClr>
                <a:srgbClr val="000000"/>
              </a:buClr>
              <a:buSzPct val="100000"/>
              <a:buFont typeface="Arial" panose="020B0604020202020204" pitchFamily="34" charset="0"/>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6pPr>
            <a:lvl7pPr marL="2971800" indent="-228600" defTabSz="457200" eaLnBrk="0" fontAlgn="base" hangingPunct="0">
              <a:spcBef>
                <a:spcPct val="30000"/>
              </a:spcBef>
              <a:spcAft>
                <a:spcPct val="0"/>
              </a:spcAft>
              <a:buClr>
                <a:srgbClr val="000000"/>
              </a:buClr>
              <a:buSzPct val="100000"/>
              <a:buFont typeface="Arial" panose="020B0604020202020204" pitchFamily="34" charset="0"/>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7pPr>
            <a:lvl8pPr marL="3429000" indent="-228600" defTabSz="457200" eaLnBrk="0" fontAlgn="base" hangingPunct="0">
              <a:spcBef>
                <a:spcPct val="30000"/>
              </a:spcBef>
              <a:spcAft>
                <a:spcPct val="0"/>
              </a:spcAft>
              <a:buClr>
                <a:srgbClr val="000000"/>
              </a:buClr>
              <a:buSzPct val="100000"/>
              <a:buFont typeface="Arial" panose="020B0604020202020204" pitchFamily="34" charset="0"/>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8pPr>
            <a:lvl9pPr marL="3886200" indent="-228600" defTabSz="457200" eaLnBrk="0" fontAlgn="base" hangingPunct="0">
              <a:spcBef>
                <a:spcPct val="30000"/>
              </a:spcBef>
              <a:spcAft>
                <a:spcPct val="0"/>
              </a:spcAft>
              <a:buClr>
                <a:srgbClr val="000000"/>
              </a:buClr>
              <a:buSzPct val="100000"/>
              <a:buFont typeface="Arial" panose="020B0604020202020204" pitchFamily="34" charset="0"/>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9pPr>
          </a:lstStyle>
          <a:p>
            <a:pPr algn="r" eaLnBrk="1" hangingPunct="1">
              <a:lnSpc>
                <a:spcPct val="93000"/>
              </a:lnSpc>
              <a:spcBef>
                <a:spcPct val="0"/>
              </a:spcBef>
              <a:buClr>
                <a:srgbClr val="000000"/>
              </a:buClr>
              <a:buFont typeface="Verdana" panose="020B0604030504040204" pitchFamily="34" charset="0"/>
              <a:buNone/>
            </a:pPr>
            <a:fld id="{79F5F744-0ED8-4AF8-9B60-F6C29EB02285}" type="slidenum">
              <a:rPr lang="en-GB" altLang="en-US"/>
              <a:pPr algn="r" eaLnBrk="1" hangingPunct="1">
                <a:lnSpc>
                  <a:spcPct val="93000"/>
                </a:lnSpc>
                <a:spcBef>
                  <a:spcPct val="0"/>
                </a:spcBef>
                <a:buClr>
                  <a:srgbClr val="000000"/>
                </a:buClr>
                <a:buFont typeface="Verdana" panose="020B0604030504040204" pitchFamily="34" charset="0"/>
                <a:buNone/>
              </a:pPr>
              <a:t>29</a:t>
            </a:fld>
            <a:endParaRPr lang="en-GB" altLang="en-US" dirty="0"/>
          </a:p>
        </p:txBody>
      </p:sp>
      <p:sp>
        <p:nvSpPr>
          <p:cNvPr id="55300" name="Text Box 2"/>
          <p:cNvSpPr txBox="1">
            <a:spLocks noChangeArrowheads="1"/>
          </p:cNvSpPr>
          <p:nvPr/>
        </p:nvSpPr>
        <p:spPr bwMode="auto">
          <a:xfrm>
            <a:off x="4142962" y="9026910"/>
            <a:ext cx="3170583" cy="47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572" tIns="49177" rIns="94572" bIns="49177" anchor="b"/>
          <a:lstStyle>
            <a:lvl1pPr>
              <a:spcBef>
                <a:spcPct val="30000"/>
              </a:spcBef>
              <a:buClr>
                <a:srgbClr val="C00000"/>
              </a:buClr>
              <a:buSzPct val="100000"/>
              <a:buFont typeface="Calibri" panose="020F0502020204030204" pitchFamily="34" charset="0"/>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1pPr>
            <a:lvl2pPr marL="742950" indent="-285750">
              <a:spcBef>
                <a:spcPct val="30000"/>
              </a:spcBef>
              <a:buClr>
                <a:srgbClr val="32946A"/>
              </a:buClr>
              <a:buSzPct val="70000"/>
              <a:buFont typeface="Wingdings" panose="05000000000000000000" pitchFamily="2" charset="2"/>
              <a:buChar char="n"/>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2pPr>
            <a:lvl3pPr marL="1143000" indent="-228600">
              <a:spcBef>
                <a:spcPct val="30000"/>
              </a:spcBef>
              <a:buClr>
                <a:srgbClr val="2D2DB9"/>
              </a:buClr>
              <a:buSzPct val="70000"/>
              <a:buFont typeface="Wingdings" panose="05000000000000000000" pitchFamily="2" charset="2"/>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3pPr>
            <a:lvl4pPr marL="1600200" indent="-228600">
              <a:spcBef>
                <a:spcPct val="30000"/>
              </a:spcBef>
              <a:buClr>
                <a:srgbClr val="000000"/>
              </a:buClr>
              <a:buSzPct val="100000"/>
              <a:buFont typeface="Arial" panose="020B0604020202020204" pitchFamily="34" charset="0"/>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4pPr>
            <a:lvl5pPr marL="2057400" indent="-228600">
              <a:spcBef>
                <a:spcPct val="30000"/>
              </a:spcBef>
              <a:buClr>
                <a:srgbClr val="000000"/>
              </a:buClr>
              <a:buSzPct val="100000"/>
              <a:buFont typeface="Arial" panose="020B0604020202020204" pitchFamily="34" charset="0"/>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5pPr>
            <a:lvl6pPr marL="2514600" indent="-228600" defTabSz="457200" eaLnBrk="0" fontAlgn="base" hangingPunct="0">
              <a:spcBef>
                <a:spcPct val="30000"/>
              </a:spcBef>
              <a:spcAft>
                <a:spcPct val="0"/>
              </a:spcAft>
              <a:buClr>
                <a:srgbClr val="000000"/>
              </a:buClr>
              <a:buSzPct val="100000"/>
              <a:buFont typeface="Arial" panose="020B0604020202020204" pitchFamily="34" charset="0"/>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6pPr>
            <a:lvl7pPr marL="2971800" indent="-228600" defTabSz="457200" eaLnBrk="0" fontAlgn="base" hangingPunct="0">
              <a:spcBef>
                <a:spcPct val="30000"/>
              </a:spcBef>
              <a:spcAft>
                <a:spcPct val="0"/>
              </a:spcAft>
              <a:buClr>
                <a:srgbClr val="000000"/>
              </a:buClr>
              <a:buSzPct val="100000"/>
              <a:buFont typeface="Arial" panose="020B0604020202020204" pitchFamily="34" charset="0"/>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7pPr>
            <a:lvl8pPr marL="3429000" indent="-228600" defTabSz="457200" eaLnBrk="0" fontAlgn="base" hangingPunct="0">
              <a:spcBef>
                <a:spcPct val="30000"/>
              </a:spcBef>
              <a:spcAft>
                <a:spcPct val="0"/>
              </a:spcAft>
              <a:buClr>
                <a:srgbClr val="000000"/>
              </a:buClr>
              <a:buSzPct val="100000"/>
              <a:buFont typeface="Arial" panose="020B0604020202020204" pitchFamily="34" charset="0"/>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8pPr>
            <a:lvl9pPr marL="3886200" indent="-228600" defTabSz="457200" eaLnBrk="0" fontAlgn="base" hangingPunct="0">
              <a:spcBef>
                <a:spcPct val="30000"/>
              </a:spcBef>
              <a:spcAft>
                <a:spcPct val="0"/>
              </a:spcAft>
              <a:buClr>
                <a:srgbClr val="000000"/>
              </a:buClr>
              <a:buSzPct val="100000"/>
              <a:buFont typeface="Arial" panose="020B0604020202020204" pitchFamily="34" charset="0"/>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9pPr>
          </a:lstStyle>
          <a:p>
            <a:pPr algn="r" eaLnBrk="1" hangingPunct="1">
              <a:lnSpc>
                <a:spcPct val="93000"/>
              </a:lnSpc>
              <a:spcBef>
                <a:spcPct val="0"/>
              </a:spcBef>
              <a:buClr>
                <a:srgbClr val="000000"/>
              </a:buClr>
              <a:buFont typeface="Verdana" panose="020B0604030504040204" pitchFamily="34" charset="0"/>
              <a:buNone/>
            </a:pPr>
            <a:fld id="{2DF65004-3A44-4AE4-93B6-416A24D9F68E}" type="slidenum">
              <a:rPr lang="en-GB" altLang="en-US"/>
              <a:pPr algn="r" eaLnBrk="1" hangingPunct="1">
                <a:lnSpc>
                  <a:spcPct val="93000"/>
                </a:lnSpc>
                <a:spcBef>
                  <a:spcPct val="0"/>
                </a:spcBef>
                <a:buClr>
                  <a:srgbClr val="000000"/>
                </a:buClr>
                <a:buFont typeface="Verdana" panose="020B0604030504040204" pitchFamily="34" charset="0"/>
                <a:buNone/>
              </a:pPr>
              <a:t>29</a:t>
            </a:fld>
            <a:endParaRPr lang="en-GB" altLang="en-US" dirty="0"/>
          </a:p>
        </p:txBody>
      </p:sp>
      <p:sp>
        <p:nvSpPr>
          <p:cNvPr id="55301" name="Text Box 3"/>
          <p:cNvSpPr txBox="1">
            <a:spLocks noChangeArrowheads="1"/>
          </p:cNvSpPr>
          <p:nvPr/>
        </p:nvSpPr>
        <p:spPr bwMode="auto">
          <a:xfrm>
            <a:off x="1219200" y="712911"/>
            <a:ext cx="4876800" cy="3564557"/>
          </a:xfrm>
          <a:prstGeom prst="rect">
            <a:avLst/>
          </a:prstGeom>
          <a:solidFill>
            <a:srgbClr val="FFFFFF"/>
          </a:solidFill>
          <a:ln w="9360">
            <a:solidFill>
              <a:srgbClr val="000000"/>
            </a:solidFill>
            <a:miter lim="800000"/>
            <a:headEnd/>
            <a:tailEnd/>
          </a:ln>
        </p:spPr>
        <p:txBody>
          <a:bodyPr wrap="none" lIns="96085" tIns="48043" rIns="96085" bIns="48043" anchor="ctr"/>
          <a:lstStyle>
            <a:lvl1pPr>
              <a:spcBef>
                <a:spcPct val="30000"/>
              </a:spcBef>
              <a:buClr>
                <a:srgbClr val="C00000"/>
              </a:buClr>
              <a:buSzPct val="100000"/>
              <a:buFont typeface="Calibri" panose="020F0502020204030204" pitchFamily="34" charset="0"/>
              <a:buChar char="●"/>
              <a:defRPr sz="1200">
                <a:solidFill>
                  <a:srgbClr val="000000"/>
                </a:solidFill>
                <a:latin typeface="Calibri" panose="020F0502020204030204" pitchFamily="34" charset="0"/>
              </a:defRPr>
            </a:lvl1pPr>
            <a:lvl2pPr marL="742950" indent="-285750">
              <a:spcBef>
                <a:spcPct val="30000"/>
              </a:spcBef>
              <a:buClr>
                <a:srgbClr val="32946A"/>
              </a:buClr>
              <a:buSzPct val="70000"/>
              <a:buFont typeface="Wingdings" panose="05000000000000000000" pitchFamily="2" charset="2"/>
              <a:buChar char="n"/>
              <a:defRPr sz="1200">
                <a:solidFill>
                  <a:srgbClr val="000000"/>
                </a:solidFill>
                <a:latin typeface="Calibri" panose="020F0502020204030204" pitchFamily="34" charset="0"/>
              </a:defRPr>
            </a:lvl2pPr>
            <a:lvl3pPr marL="1143000" indent="-228600">
              <a:spcBef>
                <a:spcPct val="30000"/>
              </a:spcBef>
              <a:buClr>
                <a:srgbClr val="2D2DB9"/>
              </a:buClr>
              <a:buSzPct val="70000"/>
              <a:buFont typeface="Wingdings" panose="05000000000000000000" pitchFamily="2" charset="2"/>
              <a:buChar char="®"/>
              <a:defRPr sz="1200">
                <a:solidFill>
                  <a:srgbClr val="000000"/>
                </a:solidFill>
                <a:latin typeface="Calibri" panose="020F0502020204030204" pitchFamily="34" charset="0"/>
              </a:defRPr>
            </a:lvl3pPr>
            <a:lvl4pPr marL="16002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4pPr>
            <a:lvl5pPr marL="20574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5pPr>
            <a:lvl6pPr marL="25146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6pPr>
            <a:lvl7pPr marL="29718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7pPr>
            <a:lvl8pPr marL="34290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8pPr>
            <a:lvl9pPr marL="38862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9pPr>
          </a:lstStyle>
          <a:p>
            <a:pPr eaLnBrk="1" hangingPunct="1">
              <a:lnSpc>
                <a:spcPct val="101000"/>
              </a:lnSpc>
              <a:spcBef>
                <a:spcPct val="0"/>
              </a:spcBef>
              <a:buClr>
                <a:srgbClr val="000000"/>
              </a:buClr>
              <a:buFont typeface="Verdana" panose="020B0604030504040204" pitchFamily="34" charset="0"/>
              <a:buNone/>
            </a:pPr>
            <a:endParaRPr lang="en-US" altLang="en-US" sz="1900" dirty="0">
              <a:solidFill>
                <a:schemeClr val="bg1"/>
              </a:solidFill>
            </a:endParaRPr>
          </a:p>
        </p:txBody>
      </p:sp>
      <p:sp>
        <p:nvSpPr>
          <p:cNvPr id="55302" name="Rectangle 4"/>
          <p:cNvSpPr>
            <a:spLocks noGrp="1" noChangeArrowheads="1"/>
          </p:cNvSpPr>
          <p:nvPr>
            <p:ph type="body"/>
          </p:nvPr>
        </p:nvSpPr>
        <p:spPr bwMode="auto">
          <a:xfrm>
            <a:off x="730527" y="4513456"/>
            <a:ext cx="5852491" cy="43748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altLang="en-US" b="1" dirty="0">
                <a:latin typeface="Cambria" panose="02040503050406030204" pitchFamily="18" charset="0"/>
              </a:rPr>
              <a:t>All other items on old line 35 are out of scope</a:t>
            </a:r>
          </a:p>
        </p:txBody>
      </p:sp>
    </p:spTree>
    <p:extLst>
      <p:ext uri="{BB962C8B-B14F-4D97-AF65-F5344CB8AC3E}">
        <p14:creationId xmlns:p14="http://schemas.microsoft.com/office/powerpoint/2010/main" val="3020692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594537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457200" y="720725"/>
            <a:ext cx="6400800" cy="3600450"/>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703217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bwMode="auto">
          <a:xfrm>
            <a:off x="704850" y="922338"/>
            <a:ext cx="5903913" cy="332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endParaRPr lang="en-US" altLang="en-US" dirty="0"/>
          </a:p>
          <a:p>
            <a:r>
              <a:rPr lang="en-US" altLang="en-US" b="1" dirty="0"/>
              <a:t>Married Couples may choose to file jointly or separately.  This</a:t>
            </a:r>
            <a:r>
              <a:rPr lang="en-US" altLang="en-US" b="1" baseline="0" dirty="0"/>
              <a:t> lesson covers both MFJ and MFS filing Status as well as Qualifying Widow(er)</a:t>
            </a: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470368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xfrm>
            <a:off x="373063" y="698500"/>
            <a:ext cx="6208712"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If</a:t>
            </a:r>
            <a:r>
              <a:rPr lang="en-US" altLang="en-US" b="1" baseline="0" dirty="0"/>
              <a:t> a particular district sees a large number of taxpayers with education expenses, they may wish to have a separate, more detailed lesson on Education Benefits.</a:t>
            </a:r>
            <a:endParaRPr lang="en-US" altLang="en-US" b="1" dirty="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4914" indent="-282659">
              <a:spcBef>
                <a:spcPct val="30000"/>
              </a:spcBef>
              <a:defRPr sz="1200">
                <a:solidFill>
                  <a:schemeClr val="tx1"/>
                </a:solidFill>
                <a:latin typeface="Calibri" panose="020F0502020204030204" pitchFamily="34" charset="0"/>
              </a:defRPr>
            </a:lvl2pPr>
            <a:lvl3pPr marL="1130638" indent="-226128">
              <a:spcBef>
                <a:spcPct val="30000"/>
              </a:spcBef>
              <a:defRPr sz="1200">
                <a:solidFill>
                  <a:schemeClr val="tx1"/>
                </a:solidFill>
                <a:latin typeface="Calibri" panose="020F0502020204030204" pitchFamily="34" charset="0"/>
              </a:defRPr>
            </a:lvl3pPr>
            <a:lvl4pPr marL="1582893" indent="-226128">
              <a:spcBef>
                <a:spcPct val="30000"/>
              </a:spcBef>
              <a:defRPr sz="1200">
                <a:solidFill>
                  <a:schemeClr val="tx1"/>
                </a:solidFill>
                <a:latin typeface="Calibri" panose="020F0502020204030204" pitchFamily="34" charset="0"/>
              </a:defRPr>
            </a:lvl4pPr>
            <a:lvl5pPr marL="2035148" indent="-226128">
              <a:spcBef>
                <a:spcPct val="30000"/>
              </a:spcBef>
              <a:defRPr sz="1200">
                <a:solidFill>
                  <a:schemeClr val="tx1"/>
                </a:solidFill>
                <a:latin typeface="Calibri" panose="020F0502020204030204" pitchFamily="34" charset="0"/>
              </a:defRPr>
            </a:lvl5pPr>
            <a:lvl6pPr marL="2487403" indent="-226128" eaLnBrk="0" fontAlgn="base" hangingPunct="0">
              <a:spcBef>
                <a:spcPct val="30000"/>
              </a:spcBef>
              <a:spcAft>
                <a:spcPct val="0"/>
              </a:spcAft>
              <a:defRPr sz="1200">
                <a:solidFill>
                  <a:schemeClr val="tx1"/>
                </a:solidFill>
                <a:latin typeface="Calibri" panose="020F0502020204030204" pitchFamily="34" charset="0"/>
              </a:defRPr>
            </a:lvl6pPr>
            <a:lvl7pPr marL="2939658" indent="-226128" eaLnBrk="0" fontAlgn="base" hangingPunct="0">
              <a:spcBef>
                <a:spcPct val="30000"/>
              </a:spcBef>
              <a:spcAft>
                <a:spcPct val="0"/>
              </a:spcAft>
              <a:defRPr sz="1200">
                <a:solidFill>
                  <a:schemeClr val="tx1"/>
                </a:solidFill>
                <a:latin typeface="Calibri" panose="020F0502020204030204" pitchFamily="34" charset="0"/>
              </a:defRPr>
            </a:lvl7pPr>
            <a:lvl8pPr marL="3391913" indent="-226128" eaLnBrk="0" fontAlgn="base" hangingPunct="0">
              <a:spcBef>
                <a:spcPct val="30000"/>
              </a:spcBef>
              <a:spcAft>
                <a:spcPct val="0"/>
              </a:spcAft>
              <a:defRPr sz="1200">
                <a:solidFill>
                  <a:schemeClr val="tx1"/>
                </a:solidFill>
                <a:latin typeface="Calibri" panose="020F0502020204030204" pitchFamily="34" charset="0"/>
              </a:defRPr>
            </a:lvl8pPr>
            <a:lvl9pPr marL="3844168" indent="-2261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4615A1-EAAC-4BBF-AF53-20F00069B29F}" type="slidenum">
              <a:rPr lang="en-US" altLang="en-US"/>
              <a:pPr>
                <a:spcBef>
                  <a:spcPct val="0"/>
                </a:spcBef>
              </a:pPr>
              <a:t>32</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509567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a:t>
            </a:r>
            <a:r>
              <a:rPr lang="en-US" b="1" baseline="0" dirty="0"/>
              <a:t> the class to open Pub 4012 to Tab J and examine the two Education Credits pages and lead a discussion of the two credits. The Caldwells will be claiming the AOC</a:t>
            </a: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33</a:t>
            </a:fld>
            <a:endParaRPr lang="en-US" altLang="en-US" dirty="0"/>
          </a:p>
        </p:txBody>
      </p:sp>
    </p:spTree>
    <p:extLst>
      <p:ext uri="{BB962C8B-B14F-4D97-AF65-F5344CB8AC3E}">
        <p14:creationId xmlns:p14="http://schemas.microsoft.com/office/powerpoint/2010/main" val="1926994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xfrm>
            <a:off x="373063" y="698500"/>
            <a:ext cx="6208712"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4914" indent="-282659">
              <a:spcBef>
                <a:spcPct val="30000"/>
              </a:spcBef>
              <a:defRPr sz="1200">
                <a:solidFill>
                  <a:schemeClr val="tx1"/>
                </a:solidFill>
                <a:latin typeface="Calibri" panose="020F0502020204030204" pitchFamily="34" charset="0"/>
              </a:defRPr>
            </a:lvl2pPr>
            <a:lvl3pPr marL="1130638" indent="-226128">
              <a:spcBef>
                <a:spcPct val="30000"/>
              </a:spcBef>
              <a:defRPr sz="1200">
                <a:solidFill>
                  <a:schemeClr val="tx1"/>
                </a:solidFill>
                <a:latin typeface="Calibri" panose="020F0502020204030204" pitchFamily="34" charset="0"/>
              </a:defRPr>
            </a:lvl3pPr>
            <a:lvl4pPr marL="1582893" indent="-226128">
              <a:spcBef>
                <a:spcPct val="30000"/>
              </a:spcBef>
              <a:defRPr sz="1200">
                <a:solidFill>
                  <a:schemeClr val="tx1"/>
                </a:solidFill>
                <a:latin typeface="Calibri" panose="020F0502020204030204" pitchFamily="34" charset="0"/>
              </a:defRPr>
            </a:lvl4pPr>
            <a:lvl5pPr marL="2035148" indent="-226128">
              <a:spcBef>
                <a:spcPct val="30000"/>
              </a:spcBef>
              <a:defRPr sz="1200">
                <a:solidFill>
                  <a:schemeClr val="tx1"/>
                </a:solidFill>
                <a:latin typeface="Calibri" panose="020F0502020204030204" pitchFamily="34" charset="0"/>
              </a:defRPr>
            </a:lvl5pPr>
            <a:lvl6pPr marL="2487403" indent="-226128" eaLnBrk="0" fontAlgn="base" hangingPunct="0">
              <a:spcBef>
                <a:spcPct val="30000"/>
              </a:spcBef>
              <a:spcAft>
                <a:spcPct val="0"/>
              </a:spcAft>
              <a:defRPr sz="1200">
                <a:solidFill>
                  <a:schemeClr val="tx1"/>
                </a:solidFill>
                <a:latin typeface="Calibri" panose="020F0502020204030204" pitchFamily="34" charset="0"/>
              </a:defRPr>
            </a:lvl6pPr>
            <a:lvl7pPr marL="2939658" indent="-226128" eaLnBrk="0" fontAlgn="base" hangingPunct="0">
              <a:spcBef>
                <a:spcPct val="30000"/>
              </a:spcBef>
              <a:spcAft>
                <a:spcPct val="0"/>
              </a:spcAft>
              <a:defRPr sz="1200">
                <a:solidFill>
                  <a:schemeClr val="tx1"/>
                </a:solidFill>
                <a:latin typeface="Calibri" panose="020F0502020204030204" pitchFamily="34" charset="0"/>
              </a:defRPr>
            </a:lvl7pPr>
            <a:lvl8pPr marL="3391913" indent="-226128" eaLnBrk="0" fontAlgn="base" hangingPunct="0">
              <a:spcBef>
                <a:spcPct val="30000"/>
              </a:spcBef>
              <a:spcAft>
                <a:spcPct val="0"/>
              </a:spcAft>
              <a:defRPr sz="1200">
                <a:solidFill>
                  <a:schemeClr val="tx1"/>
                </a:solidFill>
                <a:latin typeface="Calibri" panose="020F0502020204030204" pitchFamily="34" charset="0"/>
              </a:defRPr>
            </a:lvl8pPr>
            <a:lvl9pPr marL="3844168" indent="-2261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1E4A0C-569A-415B-B57A-5AF6E5A717B3}" type="slidenum">
              <a:rPr lang="en-US" altLang="en-US"/>
              <a:pPr>
                <a:spcBef>
                  <a:spcPct val="0"/>
                </a:spcBef>
              </a:pPr>
              <a:t>35</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411515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Rectangle 8"/>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4914" indent="-282659">
              <a:spcBef>
                <a:spcPct val="30000"/>
              </a:spcBef>
              <a:defRPr sz="1200">
                <a:solidFill>
                  <a:schemeClr val="tx1"/>
                </a:solidFill>
                <a:latin typeface="Calibri" panose="020F0502020204030204" pitchFamily="34" charset="0"/>
              </a:defRPr>
            </a:lvl2pPr>
            <a:lvl3pPr marL="1130638" indent="-226128">
              <a:spcBef>
                <a:spcPct val="30000"/>
              </a:spcBef>
              <a:defRPr sz="1200">
                <a:solidFill>
                  <a:schemeClr val="tx1"/>
                </a:solidFill>
                <a:latin typeface="Calibri" panose="020F0502020204030204" pitchFamily="34" charset="0"/>
              </a:defRPr>
            </a:lvl3pPr>
            <a:lvl4pPr marL="1582893" indent="-226128">
              <a:spcBef>
                <a:spcPct val="30000"/>
              </a:spcBef>
              <a:defRPr sz="1200">
                <a:solidFill>
                  <a:schemeClr val="tx1"/>
                </a:solidFill>
                <a:latin typeface="Calibri" panose="020F0502020204030204" pitchFamily="34" charset="0"/>
              </a:defRPr>
            </a:lvl4pPr>
            <a:lvl5pPr marL="2035148" indent="-226128">
              <a:spcBef>
                <a:spcPct val="30000"/>
              </a:spcBef>
              <a:defRPr sz="1200">
                <a:solidFill>
                  <a:schemeClr val="tx1"/>
                </a:solidFill>
                <a:latin typeface="Calibri" panose="020F0502020204030204" pitchFamily="34" charset="0"/>
              </a:defRPr>
            </a:lvl5pPr>
            <a:lvl6pPr marL="2487403" indent="-226128" eaLnBrk="0" fontAlgn="base" hangingPunct="0">
              <a:spcBef>
                <a:spcPct val="30000"/>
              </a:spcBef>
              <a:spcAft>
                <a:spcPct val="0"/>
              </a:spcAft>
              <a:defRPr sz="1200">
                <a:solidFill>
                  <a:schemeClr val="tx1"/>
                </a:solidFill>
                <a:latin typeface="Calibri" panose="020F0502020204030204" pitchFamily="34" charset="0"/>
              </a:defRPr>
            </a:lvl6pPr>
            <a:lvl7pPr marL="2939658" indent="-226128" eaLnBrk="0" fontAlgn="base" hangingPunct="0">
              <a:spcBef>
                <a:spcPct val="30000"/>
              </a:spcBef>
              <a:spcAft>
                <a:spcPct val="0"/>
              </a:spcAft>
              <a:defRPr sz="1200">
                <a:solidFill>
                  <a:schemeClr val="tx1"/>
                </a:solidFill>
                <a:latin typeface="Calibri" panose="020F0502020204030204" pitchFamily="34" charset="0"/>
              </a:defRPr>
            </a:lvl7pPr>
            <a:lvl8pPr marL="3391913" indent="-226128" eaLnBrk="0" fontAlgn="base" hangingPunct="0">
              <a:spcBef>
                <a:spcPct val="30000"/>
              </a:spcBef>
              <a:spcAft>
                <a:spcPct val="0"/>
              </a:spcAft>
              <a:defRPr sz="1200">
                <a:solidFill>
                  <a:schemeClr val="tx1"/>
                </a:solidFill>
                <a:latin typeface="Calibri" panose="020F0502020204030204" pitchFamily="34" charset="0"/>
              </a:defRPr>
            </a:lvl8pPr>
            <a:lvl9pPr marL="3844168" indent="-2261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3E0885D-5335-4E60-B2FC-8D27E38CC036}" type="slidenum">
              <a:rPr lang="en-US" altLang="en-US"/>
              <a:pPr>
                <a:spcBef>
                  <a:spcPct val="0"/>
                </a:spcBef>
              </a:pPr>
              <a:t>36</a:t>
            </a:fld>
            <a:endParaRPr lang="en-US" altLang="en-US" dirty="0"/>
          </a:p>
        </p:txBody>
      </p:sp>
      <p:sp>
        <p:nvSpPr>
          <p:cNvPr id="176131" name="Text Box 1"/>
          <p:cNvSpPr txBox="1">
            <a:spLocks noChangeArrowheads="1"/>
          </p:cNvSpPr>
          <p:nvPr/>
        </p:nvSpPr>
        <p:spPr bwMode="auto">
          <a:xfrm>
            <a:off x="1159140" y="699541"/>
            <a:ext cx="4636559" cy="3489346"/>
          </a:xfrm>
          <a:prstGeom prst="rect">
            <a:avLst/>
          </a:prstGeom>
          <a:solidFill>
            <a:srgbClr val="FFFFFF"/>
          </a:solidFill>
          <a:ln w="9525">
            <a:solidFill>
              <a:srgbClr val="000000"/>
            </a:solidFill>
            <a:miter lim="800000"/>
            <a:headEnd/>
            <a:tailEnd/>
          </a:ln>
        </p:spPr>
        <p:txBody>
          <a:bodyPr wrap="none" lIns="92918" tIns="46459" rIns="92918" bIns="46459"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US" altLang="en-US" sz="1800" dirty="0"/>
          </a:p>
        </p:txBody>
      </p:sp>
      <p:sp>
        <p:nvSpPr>
          <p:cNvPr id="176132" name="Rectangle 2"/>
          <p:cNvSpPr>
            <a:spLocks noGrp="1" noChangeArrowheads="1"/>
          </p:cNvSpPr>
          <p:nvPr>
            <p:ph type="body"/>
          </p:nvPr>
        </p:nvSpPr>
        <p:spPr bwMode="auto">
          <a:xfrm>
            <a:off x="695720" y="4420675"/>
            <a:ext cx="5562220" cy="42849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altLang="en-US" dirty="0"/>
              <a:t>Does NOT include student fees for personal expenses like dorm fees, health fees, or parking fees even if required for enrollment</a:t>
            </a:r>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13143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Rectangle 8"/>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4914" indent="-282659">
              <a:spcBef>
                <a:spcPct val="30000"/>
              </a:spcBef>
              <a:defRPr sz="1200">
                <a:solidFill>
                  <a:schemeClr val="tx1"/>
                </a:solidFill>
                <a:latin typeface="Calibri" panose="020F0502020204030204" pitchFamily="34" charset="0"/>
              </a:defRPr>
            </a:lvl2pPr>
            <a:lvl3pPr marL="1130638" indent="-226128">
              <a:spcBef>
                <a:spcPct val="30000"/>
              </a:spcBef>
              <a:defRPr sz="1200">
                <a:solidFill>
                  <a:schemeClr val="tx1"/>
                </a:solidFill>
                <a:latin typeface="Calibri" panose="020F0502020204030204" pitchFamily="34" charset="0"/>
              </a:defRPr>
            </a:lvl3pPr>
            <a:lvl4pPr marL="1582893" indent="-226128">
              <a:spcBef>
                <a:spcPct val="30000"/>
              </a:spcBef>
              <a:defRPr sz="1200">
                <a:solidFill>
                  <a:schemeClr val="tx1"/>
                </a:solidFill>
                <a:latin typeface="Calibri" panose="020F0502020204030204" pitchFamily="34" charset="0"/>
              </a:defRPr>
            </a:lvl4pPr>
            <a:lvl5pPr marL="2035148" indent="-226128">
              <a:spcBef>
                <a:spcPct val="30000"/>
              </a:spcBef>
              <a:defRPr sz="1200">
                <a:solidFill>
                  <a:schemeClr val="tx1"/>
                </a:solidFill>
                <a:latin typeface="Calibri" panose="020F0502020204030204" pitchFamily="34" charset="0"/>
              </a:defRPr>
            </a:lvl5pPr>
            <a:lvl6pPr marL="2487403" indent="-226128" eaLnBrk="0" fontAlgn="base" hangingPunct="0">
              <a:spcBef>
                <a:spcPct val="30000"/>
              </a:spcBef>
              <a:spcAft>
                <a:spcPct val="0"/>
              </a:spcAft>
              <a:defRPr sz="1200">
                <a:solidFill>
                  <a:schemeClr val="tx1"/>
                </a:solidFill>
                <a:latin typeface="Calibri" panose="020F0502020204030204" pitchFamily="34" charset="0"/>
              </a:defRPr>
            </a:lvl6pPr>
            <a:lvl7pPr marL="2939658" indent="-226128" eaLnBrk="0" fontAlgn="base" hangingPunct="0">
              <a:spcBef>
                <a:spcPct val="30000"/>
              </a:spcBef>
              <a:spcAft>
                <a:spcPct val="0"/>
              </a:spcAft>
              <a:defRPr sz="1200">
                <a:solidFill>
                  <a:schemeClr val="tx1"/>
                </a:solidFill>
                <a:latin typeface="Calibri" panose="020F0502020204030204" pitchFamily="34" charset="0"/>
              </a:defRPr>
            </a:lvl7pPr>
            <a:lvl8pPr marL="3391913" indent="-226128" eaLnBrk="0" fontAlgn="base" hangingPunct="0">
              <a:spcBef>
                <a:spcPct val="30000"/>
              </a:spcBef>
              <a:spcAft>
                <a:spcPct val="0"/>
              </a:spcAft>
              <a:defRPr sz="1200">
                <a:solidFill>
                  <a:schemeClr val="tx1"/>
                </a:solidFill>
                <a:latin typeface="Calibri" panose="020F0502020204030204" pitchFamily="34" charset="0"/>
              </a:defRPr>
            </a:lvl8pPr>
            <a:lvl9pPr marL="3844168" indent="-2261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3E0885D-5335-4E60-B2FC-8D27E38CC036}" type="slidenum">
              <a:rPr lang="en-US" altLang="en-US"/>
              <a:pPr>
                <a:spcBef>
                  <a:spcPct val="0"/>
                </a:spcBef>
              </a:pPr>
              <a:t>37</a:t>
            </a:fld>
            <a:endParaRPr lang="en-US" altLang="en-US" dirty="0"/>
          </a:p>
        </p:txBody>
      </p:sp>
      <p:sp>
        <p:nvSpPr>
          <p:cNvPr id="176131" name="Text Box 1"/>
          <p:cNvSpPr txBox="1">
            <a:spLocks noChangeArrowheads="1"/>
          </p:cNvSpPr>
          <p:nvPr/>
        </p:nvSpPr>
        <p:spPr bwMode="auto">
          <a:xfrm>
            <a:off x="1159140" y="699541"/>
            <a:ext cx="4636559" cy="3489346"/>
          </a:xfrm>
          <a:prstGeom prst="rect">
            <a:avLst/>
          </a:prstGeom>
          <a:solidFill>
            <a:srgbClr val="FFFFFF"/>
          </a:solidFill>
          <a:ln w="9525">
            <a:solidFill>
              <a:srgbClr val="000000"/>
            </a:solidFill>
            <a:miter lim="800000"/>
            <a:headEnd/>
            <a:tailEnd/>
          </a:ln>
        </p:spPr>
        <p:txBody>
          <a:bodyPr wrap="none" lIns="92918" tIns="46459" rIns="92918" bIns="46459"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US" altLang="en-US" sz="1800" dirty="0"/>
          </a:p>
        </p:txBody>
      </p:sp>
      <p:sp>
        <p:nvSpPr>
          <p:cNvPr id="176132" name="Rectangle 2"/>
          <p:cNvSpPr>
            <a:spLocks noGrp="1" noChangeArrowheads="1"/>
          </p:cNvSpPr>
          <p:nvPr>
            <p:ph type="body"/>
          </p:nvPr>
        </p:nvSpPr>
        <p:spPr bwMode="auto">
          <a:xfrm>
            <a:off x="695720" y="4420675"/>
            <a:ext cx="5562220" cy="42849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altLang="en-US" dirty="0"/>
              <a:t>Does NOT include student fees for personal expenses like dorm fees, health fees, or parking fees even if required for enrollment</a:t>
            </a:r>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3246510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xfrm>
            <a:off x="373063" y="698500"/>
            <a:ext cx="6208712"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34914" indent="-282659">
              <a:defRPr>
                <a:solidFill>
                  <a:schemeClr val="tx1"/>
                </a:solidFill>
                <a:latin typeface="Calibri" panose="020F0502020204030204" pitchFamily="34" charset="0"/>
                <a:cs typeface="Arial" panose="020B0604020202020204" pitchFamily="34" charset="0"/>
              </a:defRPr>
            </a:lvl2pPr>
            <a:lvl3pPr marL="1130638" indent="-226128">
              <a:defRPr>
                <a:solidFill>
                  <a:schemeClr val="tx1"/>
                </a:solidFill>
                <a:latin typeface="Calibri" panose="020F0502020204030204" pitchFamily="34" charset="0"/>
                <a:cs typeface="Arial" panose="020B0604020202020204" pitchFamily="34" charset="0"/>
              </a:defRPr>
            </a:lvl3pPr>
            <a:lvl4pPr marL="1582893" indent="-226128">
              <a:defRPr>
                <a:solidFill>
                  <a:schemeClr val="tx1"/>
                </a:solidFill>
                <a:latin typeface="Calibri" panose="020F0502020204030204" pitchFamily="34" charset="0"/>
                <a:cs typeface="Arial" panose="020B0604020202020204" pitchFamily="34" charset="0"/>
              </a:defRPr>
            </a:lvl4pPr>
            <a:lvl5pPr marL="2035148" indent="-226128">
              <a:defRPr>
                <a:solidFill>
                  <a:schemeClr val="tx1"/>
                </a:solidFill>
                <a:latin typeface="Calibri" panose="020F0502020204030204" pitchFamily="34" charset="0"/>
                <a:cs typeface="Arial" panose="020B0604020202020204" pitchFamily="34" charset="0"/>
              </a:defRPr>
            </a:lvl5pPr>
            <a:lvl6pPr marL="2487403" indent="-2261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39658" indent="-2261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91913" indent="-2261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4168" indent="-2261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767DD53-9BDA-4CB9-AD42-2F7552DFE250}" type="slidenum">
              <a:rPr lang="en-US" altLang="en-US"/>
              <a:pPr/>
              <a:t>38</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1452344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xfrm>
            <a:off x="373063" y="698500"/>
            <a:ext cx="6208712"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4914" indent="-282659">
              <a:spcBef>
                <a:spcPct val="30000"/>
              </a:spcBef>
              <a:defRPr sz="1200">
                <a:solidFill>
                  <a:schemeClr val="tx1"/>
                </a:solidFill>
                <a:latin typeface="Calibri" panose="020F0502020204030204" pitchFamily="34" charset="0"/>
              </a:defRPr>
            </a:lvl2pPr>
            <a:lvl3pPr marL="1130638" indent="-226128">
              <a:spcBef>
                <a:spcPct val="30000"/>
              </a:spcBef>
              <a:defRPr sz="1200">
                <a:solidFill>
                  <a:schemeClr val="tx1"/>
                </a:solidFill>
                <a:latin typeface="Calibri" panose="020F0502020204030204" pitchFamily="34" charset="0"/>
              </a:defRPr>
            </a:lvl3pPr>
            <a:lvl4pPr marL="1582893" indent="-226128">
              <a:spcBef>
                <a:spcPct val="30000"/>
              </a:spcBef>
              <a:defRPr sz="1200">
                <a:solidFill>
                  <a:schemeClr val="tx1"/>
                </a:solidFill>
                <a:latin typeface="Calibri" panose="020F0502020204030204" pitchFamily="34" charset="0"/>
              </a:defRPr>
            </a:lvl4pPr>
            <a:lvl5pPr marL="2035148" indent="-226128">
              <a:spcBef>
                <a:spcPct val="30000"/>
              </a:spcBef>
              <a:defRPr sz="1200">
                <a:solidFill>
                  <a:schemeClr val="tx1"/>
                </a:solidFill>
                <a:latin typeface="Calibri" panose="020F0502020204030204" pitchFamily="34" charset="0"/>
              </a:defRPr>
            </a:lvl5pPr>
            <a:lvl6pPr marL="2487403" indent="-226128" eaLnBrk="0" fontAlgn="base" hangingPunct="0">
              <a:spcBef>
                <a:spcPct val="30000"/>
              </a:spcBef>
              <a:spcAft>
                <a:spcPct val="0"/>
              </a:spcAft>
              <a:defRPr sz="1200">
                <a:solidFill>
                  <a:schemeClr val="tx1"/>
                </a:solidFill>
                <a:latin typeface="Calibri" panose="020F0502020204030204" pitchFamily="34" charset="0"/>
              </a:defRPr>
            </a:lvl6pPr>
            <a:lvl7pPr marL="2939658" indent="-226128" eaLnBrk="0" fontAlgn="base" hangingPunct="0">
              <a:spcBef>
                <a:spcPct val="30000"/>
              </a:spcBef>
              <a:spcAft>
                <a:spcPct val="0"/>
              </a:spcAft>
              <a:defRPr sz="1200">
                <a:solidFill>
                  <a:schemeClr val="tx1"/>
                </a:solidFill>
                <a:latin typeface="Calibri" panose="020F0502020204030204" pitchFamily="34" charset="0"/>
              </a:defRPr>
            </a:lvl7pPr>
            <a:lvl8pPr marL="3391913" indent="-226128" eaLnBrk="0" fontAlgn="base" hangingPunct="0">
              <a:spcBef>
                <a:spcPct val="30000"/>
              </a:spcBef>
              <a:spcAft>
                <a:spcPct val="0"/>
              </a:spcAft>
              <a:defRPr sz="1200">
                <a:solidFill>
                  <a:schemeClr val="tx1"/>
                </a:solidFill>
                <a:latin typeface="Calibri" panose="020F0502020204030204" pitchFamily="34" charset="0"/>
              </a:defRPr>
            </a:lvl8pPr>
            <a:lvl9pPr marL="3844168" indent="-2261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04B58B-2870-42D2-AC0F-72ABC3889CE6}" type="slidenum">
              <a:rPr lang="en-US" altLang="en-US"/>
              <a:pPr>
                <a:spcBef>
                  <a:spcPct val="0"/>
                </a:spcBef>
              </a:pPr>
              <a:t>39</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6671307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xfrm>
            <a:off x="373063" y="698500"/>
            <a:ext cx="6208712"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Course Material must be required but can be purchased anywhere.</a:t>
            </a:r>
          </a:p>
          <a:p>
            <a:r>
              <a:rPr lang="en-US" altLang="en-US" b="1" dirty="0"/>
              <a:t>½ normal full-time defined by institution – See 1098-T later.</a:t>
            </a:r>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4914" indent="-282659">
              <a:spcBef>
                <a:spcPct val="30000"/>
              </a:spcBef>
              <a:defRPr sz="1200">
                <a:solidFill>
                  <a:schemeClr val="tx1"/>
                </a:solidFill>
                <a:latin typeface="Calibri" panose="020F0502020204030204" pitchFamily="34" charset="0"/>
              </a:defRPr>
            </a:lvl2pPr>
            <a:lvl3pPr marL="1130638" indent="-226128">
              <a:spcBef>
                <a:spcPct val="30000"/>
              </a:spcBef>
              <a:defRPr sz="1200">
                <a:solidFill>
                  <a:schemeClr val="tx1"/>
                </a:solidFill>
                <a:latin typeface="Calibri" panose="020F0502020204030204" pitchFamily="34" charset="0"/>
              </a:defRPr>
            </a:lvl3pPr>
            <a:lvl4pPr marL="1582893" indent="-226128">
              <a:spcBef>
                <a:spcPct val="30000"/>
              </a:spcBef>
              <a:defRPr sz="1200">
                <a:solidFill>
                  <a:schemeClr val="tx1"/>
                </a:solidFill>
                <a:latin typeface="Calibri" panose="020F0502020204030204" pitchFamily="34" charset="0"/>
              </a:defRPr>
            </a:lvl4pPr>
            <a:lvl5pPr marL="2035148" indent="-226128">
              <a:spcBef>
                <a:spcPct val="30000"/>
              </a:spcBef>
              <a:defRPr sz="1200">
                <a:solidFill>
                  <a:schemeClr val="tx1"/>
                </a:solidFill>
                <a:latin typeface="Calibri" panose="020F0502020204030204" pitchFamily="34" charset="0"/>
              </a:defRPr>
            </a:lvl5pPr>
            <a:lvl6pPr marL="2487403" indent="-226128" eaLnBrk="0" fontAlgn="base" hangingPunct="0">
              <a:spcBef>
                <a:spcPct val="30000"/>
              </a:spcBef>
              <a:spcAft>
                <a:spcPct val="0"/>
              </a:spcAft>
              <a:defRPr sz="1200">
                <a:solidFill>
                  <a:schemeClr val="tx1"/>
                </a:solidFill>
                <a:latin typeface="Calibri" panose="020F0502020204030204" pitchFamily="34" charset="0"/>
              </a:defRPr>
            </a:lvl6pPr>
            <a:lvl7pPr marL="2939658" indent="-226128" eaLnBrk="0" fontAlgn="base" hangingPunct="0">
              <a:spcBef>
                <a:spcPct val="30000"/>
              </a:spcBef>
              <a:spcAft>
                <a:spcPct val="0"/>
              </a:spcAft>
              <a:defRPr sz="1200">
                <a:solidFill>
                  <a:schemeClr val="tx1"/>
                </a:solidFill>
                <a:latin typeface="Calibri" panose="020F0502020204030204" pitchFamily="34" charset="0"/>
              </a:defRPr>
            </a:lvl7pPr>
            <a:lvl8pPr marL="3391913" indent="-226128" eaLnBrk="0" fontAlgn="base" hangingPunct="0">
              <a:spcBef>
                <a:spcPct val="30000"/>
              </a:spcBef>
              <a:spcAft>
                <a:spcPct val="0"/>
              </a:spcAft>
              <a:defRPr sz="1200">
                <a:solidFill>
                  <a:schemeClr val="tx1"/>
                </a:solidFill>
                <a:latin typeface="Calibri" panose="020F0502020204030204" pitchFamily="34" charset="0"/>
              </a:defRPr>
            </a:lvl8pPr>
            <a:lvl9pPr marL="3844168" indent="-2261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4DF3F1-09DF-45A5-86ED-BD7856F683F4}" type="slidenum">
              <a:rPr lang="en-US" altLang="en-US"/>
              <a:pPr>
                <a:spcBef>
                  <a:spcPct val="0"/>
                </a:spcBef>
              </a:pPr>
              <a:t>40</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4697899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xfrm>
            <a:off x="373063" y="698500"/>
            <a:ext cx="6208712"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4914" indent="-282659">
              <a:spcBef>
                <a:spcPct val="30000"/>
              </a:spcBef>
              <a:defRPr sz="1200">
                <a:solidFill>
                  <a:schemeClr val="tx1"/>
                </a:solidFill>
                <a:latin typeface="Calibri" panose="020F0502020204030204" pitchFamily="34" charset="0"/>
              </a:defRPr>
            </a:lvl2pPr>
            <a:lvl3pPr marL="1130638" indent="-226128">
              <a:spcBef>
                <a:spcPct val="30000"/>
              </a:spcBef>
              <a:defRPr sz="1200">
                <a:solidFill>
                  <a:schemeClr val="tx1"/>
                </a:solidFill>
                <a:latin typeface="Calibri" panose="020F0502020204030204" pitchFamily="34" charset="0"/>
              </a:defRPr>
            </a:lvl3pPr>
            <a:lvl4pPr marL="1582893" indent="-226128">
              <a:spcBef>
                <a:spcPct val="30000"/>
              </a:spcBef>
              <a:defRPr sz="1200">
                <a:solidFill>
                  <a:schemeClr val="tx1"/>
                </a:solidFill>
                <a:latin typeface="Calibri" panose="020F0502020204030204" pitchFamily="34" charset="0"/>
              </a:defRPr>
            </a:lvl4pPr>
            <a:lvl5pPr marL="2035148" indent="-226128">
              <a:spcBef>
                <a:spcPct val="30000"/>
              </a:spcBef>
              <a:defRPr sz="1200">
                <a:solidFill>
                  <a:schemeClr val="tx1"/>
                </a:solidFill>
                <a:latin typeface="Calibri" panose="020F0502020204030204" pitchFamily="34" charset="0"/>
              </a:defRPr>
            </a:lvl5pPr>
            <a:lvl6pPr marL="2487403" indent="-226128" eaLnBrk="0" fontAlgn="base" hangingPunct="0">
              <a:spcBef>
                <a:spcPct val="30000"/>
              </a:spcBef>
              <a:spcAft>
                <a:spcPct val="0"/>
              </a:spcAft>
              <a:defRPr sz="1200">
                <a:solidFill>
                  <a:schemeClr val="tx1"/>
                </a:solidFill>
                <a:latin typeface="Calibri" panose="020F0502020204030204" pitchFamily="34" charset="0"/>
              </a:defRPr>
            </a:lvl6pPr>
            <a:lvl7pPr marL="2939658" indent="-226128" eaLnBrk="0" fontAlgn="base" hangingPunct="0">
              <a:spcBef>
                <a:spcPct val="30000"/>
              </a:spcBef>
              <a:spcAft>
                <a:spcPct val="0"/>
              </a:spcAft>
              <a:defRPr sz="1200">
                <a:solidFill>
                  <a:schemeClr val="tx1"/>
                </a:solidFill>
                <a:latin typeface="Calibri" panose="020F0502020204030204" pitchFamily="34" charset="0"/>
              </a:defRPr>
            </a:lvl7pPr>
            <a:lvl8pPr marL="3391913" indent="-226128" eaLnBrk="0" fontAlgn="base" hangingPunct="0">
              <a:spcBef>
                <a:spcPct val="30000"/>
              </a:spcBef>
              <a:spcAft>
                <a:spcPct val="0"/>
              </a:spcAft>
              <a:defRPr sz="1200">
                <a:solidFill>
                  <a:schemeClr val="tx1"/>
                </a:solidFill>
                <a:latin typeface="Calibri" panose="020F0502020204030204" pitchFamily="34" charset="0"/>
              </a:defRPr>
            </a:lvl8pPr>
            <a:lvl9pPr marL="3844168" indent="-2261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5A1376-50ED-40E5-A035-7C12EECB3DE0}" type="slidenum">
              <a:rPr lang="en-US" altLang="en-US"/>
              <a:pPr>
                <a:spcBef>
                  <a:spcPct val="0"/>
                </a:spcBef>
              </a:pPr>
              <a:t>41</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7666918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xfrm>
            <a:off x="373063" y="698500"/>
            <a:ext cx="6208712"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4914" indent="-282659">
              <a:spcBef>
                <a:spcPct val="30000"/>
              </a:spcBef>
              <a:defRPr sz="1200">
                <a:solidFill>
                  <a:schemeClr val="tx1"/>
                </a:solidFill>
                <a:latin typeface="Calibri" panose="020F0502020204030204" pitchFamily="34" charset="0"/>
              </a:defRPr>
            </a:lvl2pPr>
            <a:lvl3pPr marL="1130638" indent="-226128">
              <a:spcBef>
                <a:spcPct val="30000"/>
              </a:spcBef>
              <a:defRPr sz="1200">
                <a:solidFill>
                  <a:schemeClr val="tx1"/>
                </a:solidFill>
                <a:latin typeface="Calibri" panose="020F0502020204030204" pitchFamily="34" charset="0"/>
              </a:defRPr>
            </a:lvl3pPr>
            <a:lvl4pPr marL="1582893" indent="-226128">
              <a:spcBef>
                <a:spcPct val="30000"/>
              </a:spcBef>
              <a:defRPr sz="1200">
                <a:solidFill>
                  <a:schemeClr val="tx1"/>
                </a:solidFill>
                <a:latin typeface="Calibri" panose="020F0502020204030204" pitchFamily="34" charset="0"/>
              </a:defRPr>
            </a:lvl4pPr>
            <a:lvl5pPr marL="2035148" indent="-226128">
              <a:spcBef>
                <a:spcPct val="30000"/>
              </a:spcBef>
              <a:defRPr sz="1200">
                <a:solidFill>
                  <a:schemeClr val="tx1"/>
                </a:solidFill>
                <a:latin typeface="Calibri" panose="020F0502020204030204" pitchFamily="34" charset="0"/>
              </a:defRPr>
            </a:lvl5pPr>
            <a:lvl6pPr marL="2487403" indent="-226128" eaLnBrk="0" fontAlgn="base" hangingPunct="0">
              <a:spcBef>
                <a:spcPct val="30000"/>
              </a:spcBef>
              <a:spcAft>
                <a:spcPct val="0"/>
              </a:spcAft>
              <a:defRPr sz="1200">
                <a:solidFill>
                  <a:schemeClr val="tx1"/>
                </a:solidFill>
                <a:latin typeface="Calibri" panose="020F0502020204030204" pitchFamily="34" charset="0"/>
              </a:defRPr>
            </a:lvl6pPr>
            <a:lvl7pPr marL="2939658" indent="-226128" eaLnBrk="0" fontAlgn="base" hangingPunct="0">
              <a:spcBef>
                <a:spcPct val="30000"/>
              </a:spcBef>
              <a:spcAft>
                <a:spcPct val="0"/>
              </a:spcAft>
              <a:defRPr sz="1200">
                <a:solidFill>
                  <a:schemeClr val="tx1"/>
                </a:solidFill>
                <a:latin typeface="Calibri" panose="020F0502020204030204" pitchFamily="34" charset="0"/>
              </a:defRPr>
            </a:lvl7pPr>
            <a:lvl8pPr marL="3391913" indent="-226128" eaLnBrk="0" fontAlgn="base" hangingPunct="0">
              <a:spcBef>
                <a:spcPct val="30000"/>
              </a:spcBef>
              <a:spcAft>
                <a:spcPct val="0"/>
              </a:spcAft>
              <a:defRPr sz="1200">
                <a:solidFill>
                  <a:schemeClr val="tx1"/>
                </a:solidFill>
                <a:latin typeface="Calibri" panose="020F0502020204030204" pitchFamily="34" charset="0"/>
              </a:defRPr>
            </a:lvl8pPr>
            <a:lvl9pPr marL="3844168" indent="-2261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E5DC1B-EF4A-4C4D-B55E-7F1564DE9E63}" type="slidenum">
              <a:rPr lang="en-US" altLang="en-US"/>
              <a:pPr>
                <a:spcBef>
                  <a:spcPct val="0"/>
                </a:spcBef>
              </a:pPr>
              <a:t>42</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327162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4579"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r>
              <a:rPr lang="en-US" altLang="en-US" b="1" dirty="0"/>
              <a:t>One return combining income and deductions of both spouses</a:t>
            </a:r>
            <a:br>
              <a:rPr lang="en-US" altLang="en-US" b="1" dirty="0"/>
            </a:br>
            <a:endParaRPr lang="en-US" altLang="en-US" b="1" dirty="0"/>
          </a:p>
          <a:p>
            <a:r>
              <a:rPr lang="en-US" altLang="en-US" b="1" dirty="0"/>
              <a:t>On last day of year:</a:t>
            </a:r>
          </a:p>
          <a:p>
            <a:pPr lvl="1">
              <a:lnSpc>
                <a:spcPct val="110000"/>
              </a:lnSpc>
              <a:spcBef>
                <a:spcPts val="634"/>
              </a:spcBef>
            </a:pPr>
            <a:r>
              <a:rPr lang="en-US" altLang="en-US" b="1" dirty="0"/>
              <a:t>Married and </a:t>
            </a:r>
            <a:r>
              <a:rPr lang="en-US" altLang="en-US" b="1" dirty="0" smtClean="0"/>
              <a:t>living </a:t>
            </a:r>
            <a:r>
              <a:rPr lang="en-US" altLang="en-US" b="1" dirty="0"/>
              <a:t>together</a:t>
            </a:r>
          </a:p>
          <a:p>
            <a:pPr lvl="1">
              <a:lnSpc>
                <a:spcPct val="110000"/>
              </a:lnSpc>
              <a:spcBef>
                <a:spcPts val="634"/>
              </a:spcBef>
            </a:pPr>
            <a:r>
              <a:rPr lang="en-US" altLang="en-US" b="1" dirty="0" smtClean="0"/>
              <a:t>Living </a:t>
            </a:r>
            <a:r>
              <a:rPr lang="en-US" altLang="en-US" b="1" dirty="0"/>
              <a:t>apart but not legally separated or </a:t>
            </a:r>
            <a:r>
              <a:rPr lang="en-US" altLang="en-US" b="1" dirty="0" smtClean="0"/>
              <a:t>divorced</a:t>
            </a:r>
          </a:p>
          <a:p>
            <a:pPr lvl="1">
              <a:lnSpc>
                <a:spcPct val="110000"/>
              </a:lnSpc>
              <a:spcBef>
                <a:spcPts val="634"/>
              </a:spcBef>
            </a:pPr>
            <a:r>
              <a:rPr lang="en-US" altLang="en-US" b="1" dirty="0" smtClean="0"/>
              <a:t>Separated </a:t>
            </a:r>
            <a:r>
              <a:rPr lang="en-US" altLang="en-US" b="1" dirty="0"/>
              <a:t>but divorce decree not final</a:t>
            </a:r>
          </a:p>
          <a:p>
            <a:pPr lvl="1">
              <a:lnSpc>
                <a:spcPct val="110000"/>
              </a:lnSpc>
              <a:spcBef>
                <a:spcPts val="634"/>
              </a:spcBef>
            </a:pPr>
            <a:r>
              <a:rPr lang="en-GB" altLang="en-US" b="1" dirty="0"/>
              <a:t>Spouse died during year/not remarried</a:t>
            </a:r>
          </a:p>
          <a:p>
            <a:pPr eaLnBrk="1" hangingPunct="1">
              <a:spcBef>
                <a:spcPct val="0"/>
              </a:spcBef>
            </a:pPr>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0077353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xfrm>
            <a:off x="373063" y="698500"/>
            <a:ext cx="6208712"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4914" indent="-282659">
              <a:spcBef>
                <a:spcPct val="30000"/>
              </a:spcBef>
              <a:defRPr sz="1200">
                <a:solidFill>
                  <a:schemeClr val="tx1"/>
                </a:solidFill>
                <a:latin typeface="Calibri" panose="020F0502020204030204" pitchFamily="34" charset="0"/>
              </a:defRPr>
            </a:lvl2pPr>
            <a:lvl3pPr marL="1130638" indent="-226128">
              <a:spcBef>
                <a:spcPct val="30000"/>
              </a:spcBef>
              <a:defRPr sz="1200">
                <a:solidFill>
                  <a:schemeClr val="tx1"/>
                </a:solidFill>
                <a:latin typeface="Calibri" panose="020F0502020204030204" pitchFamily="34" charset="0"/>
              </a:defRPr>
            </a:lvl3pPr>
            <a:lvl4pPr marL="1582893" indent="-226128">
              <a:spcBef>
                <a:spcPct val="30000"/>
              </a:spcBef>
              <a:defRPr sz="1200">
                <a:solidFill>
                  <a:schemeClr val="tx1"/>
                </a:solidFill>
                <a:latin typeface="Calibri" panose="020F0502020204030204" pitchFamily="34" charset="0"/>
              </a:defRPr>
            </a:lvl4pPr>
            <a:lvl5pPr marL="2035148" indent="-226128">
              <a:spcBef>
                <a:spcPct val="30000"/>
              </a:spcBef>
              <a:defRPr sz="1200">
                <a:solidFill>
                  <a:schemeClr val="tx1"/>
                </a:solidFill>
                <a:latin typeface="Calibri" panose="020F0502020204030204" pitchFamily="34" charset="0"/>
              </a:defRPr>
            </a:lvl5pPr>
            <a:lvl6pPr marL="2487403" indent="-226128" eaLnBrk="0" fontAlgn="base" hangingPunct="0">
              <a:spcBef>
                <a:spcPct val="30000"/>
              </a:spcBef>
              <a:spcAft>
                <a:spcPct val="0"/>
              </a:spcAft>
              <a:defRPr sz="1200">
                <a:solidFill>
                  <a:schemeClr val="tx1"/>
                </a:solidFill>
                <a:latin typeface="Calibri" panose="020F0502020204030204" pitchFamily="34" charset="0"/>
              </a:defRPr>
            </a:lvl6pPr>
            <a:lvl7pPr marL="2939658" indent="-226128" eaLnBrk="0" fontAlgn="base" hangingPunct="0">
              <a:spcBef>
                <a:spcPct val="30000"/>
              </a:spcBef>
              <a:spcAft>
                <a:spcPct val="0"/>
              </a:spcAft>
              <a:defRPr sz="1200">
                <a:solidFill>
                  <a:schemeClr val="tx1"/>
                </a:solidFill>
                <a:latin typeface="Calibri" panose="020F0502020204030204" pitchFamily="34" charset="0"/>
              </a:defRPr>
            </a:lvl7pPr>
            <a:lvl8pPr marL="3391913" indent="-226128" eaLnBrk="0" fontAlgn="base" hangingPunct="0">
              <a:spcBef>
                <a:spcPct val="30000"/>
              </a:spcBef>
              <a:spcAft>
                <a:spcPct val="0"/>
              </a:spcAft>
              <a:defRPr sz="1200">
                <a:solidFill>
                  <a:schemeClr val="tx1"/>
                </a:solidFill>
                <a:latin typeface="Calibri" panose="020F0502020204030204" pitchFamily="34" charset="0"/>
              </a:defRPr>
            </a:lvl8pPr>
            <a:lvl9pPr marL="3844168" indent="-2261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EC7071-72EB-409E-94F9-1B52E84701DD}" type="slidenum">
              <a:rPr lang="en-US" altLang="en-US"/>
              <a:pPr>
                <a:spcBef>
                  <a:spcPct val="0"/>
                </a:spcBef>
              </a:pPr>
              <a:t>43</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1426181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16388170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500">
                <a:solidFill>
                  <a:schemeClr val="tx1"/>
                </a:solidFill>
                <a:latin typeface="Calibri" panose="020F0502020204030204" pitchFamily="34" charset="0"/>
              </a:defRPr>
            </a:lvl1pPr>
            <a:lvl2pPr marL="785372" indent="-302066">
              <a:spcBef>
                <a:spcPct val="30000"/>
              </a:spcBef>
              <a:buClr>
                <a:srgbClr val="009900"/>
              </a:buClr>
              <a:buSzPct val="70000"/>
              <a:buFont typeface="Wingdings" panose="05000000000000000000" pitchFamily="2" charset="2"/>
              <a:buChar char="n"/>
              <a:defRPr sz="1500">
                <a:solidFill>
                  <a:schemeClr val="tx1"/>
                </a:solidFill>
                <a:latin typeface="Calibri" panose="020F0502020204030204" pitchFamily="34" charset="0"/>
              </a:defRPr>
            </a:lvl2pPr>
            <a:lvl3pPr marL="1208265" indent="-241653">
              <a:spcBef>
                <a:spcPct val="30000"/>
              </a:spcBef>
              <a:buClr>
                <a:srgbClr val="0070C0"/>
              </a:buClr>
              <a:buSzPct val="70000"/>
              <a:buFont typeface="Wingdings" panose="05000000000000000000" pitchFamily="2" charset="2"/>
              <a:buChar char="®"/>
              <a:defRPr sz="15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BCAACB09-244D-49D3-8358-0418C7EA5454}" type="slidenum">
              <a:rPr lang="en-US" altLang="en-US" smtClean="0"/>
              <a:pPr>
                <a:spcBef>
                  <a:spcPct val="0"/>
                </a:spcBef>
                <a:buClrTx/>
                <a:buSzTx/>
                <a:buFontTx/>
                <a:buNone/>
              </a:pPr>
              <a:t>46</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7976254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47</a:t>
            </a:fld>
            <a:endParaRPr lang="en-US" altLang="en-US" dirty="0"/>
          </a:p>
        </p:txBody>
      </p:sp>
    </p:spTree>
    <p:extLst>
      <p:ext uri="{BB962C8B-B14F-4D97-AF65-F5344CB8AC3E}">
        <p14:creationId xmlns:p14="http://schemas.microsoft.com/office/powerpoint/2010/main" val="18439082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Excess contributions can either be withdrawn, including earnings thereon</a:t>
            </a:r>
          </a:p>
          <a:p>
            <a:pPr lvl="1"/>
            <a:r>
              <a:rPr lang="en-US" altLang="en-US" b="1" dirty="0"/>
              <a:t>Or can be “used up” by not making an otherwise allowable contribution to the IRA</a:t>
            </a:r>
          </a:p>
          <a:p>
            <a:pPr lvl="1"/>
            <a:r>
              <a:rPr lang="en-US" altLang="en-US" b="1" dirty="0"/>
              <a:t>Applies to Traditional IRA and Roth IRA separately</a:t>
            </a:r>
          </a:p>
          <a:p>
            <a:r>
              <a:rPr lang="en-US" altLang="en-US" b="1" dirty="0"/>
              <a:t>6% applies to traditional IRAs, Roth IRAs, education savings accounts and medical savings accounts</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500">
                <a:solidFill>
                  <a:schemeClr val="tx1"/>
                </a:solidFill>
                <a:latin typeface="Calibri" panose="020F0502020204030204" pitchFamily="34" charset="0"/>
              </a:defRPr>
            </a:lvl1pPr>
            <a:lvl2pPr marL="785372" indent="-302066">
              <a:spcBef>
                <a:spcPct val="30000"/>
              </a:spcBef>
              <a:buClr>
                <a:srgbClr val="009900"/>
              </a:buClr>
              <a:buSzPct val="70000"/>
              <a:buFont typeface="Wingdings" panose="05000000000000000000" pitchFamily="2" charset="2"/>
              <a:buChar char="n"/>
              <a:defRPr sz="1500">
                <a:solidFill>
                  <a:schemeClr val="tx1"/>
                </a:solidFill>
                <a:latin typeface="Calibri" panose="020F0502020204030204" pitchFamily="34" charset="0"/>
              </a:defRPr>
            </a:lvl2pPr>
            <a:lvl3pPr marL="1208265" indent="-241653">
              <a:spcBef>
                <a:spcPct val="30000"/>
              </a:spcBef>
              <a:buClr>
                <a:srgbClr val="0070C0"/>
              </a:buClr>
              <a:buSzPct val="70000"/>
              <a:buFont typeface="Wingdings" panose="05000000000000000000" pitchFamily="2" charset="2"/>
              <a:buChar char="®"/>
              <a:defRPr sz="15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17379328-B90F-431A-866D-C9568E875128}" type="slidenum">
              <a:rPr lang="en-US" altLang="en-US" smtClean="0"/>
              <a:pPr>
                <a:spcBef>
                  <a:spcPct val="0"/>
                </a:spcBef>
                <a:buClrTx/>
                <a:buSzTx/>
                <a:buFontTx/>
                <a:buNone/>
              </a:pPr>
              <a:t>48</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351261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4844869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792770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196" indent="-173196">
              <a:spcBef>
                <a:spcPct val="0"/>
              </a:spcBef>
              <a:buFontTx/>
              <a:buChar char="•"/>
            </a:pPr>
            <a:r>
              <a:rPr lang="en-US" altLang="en-US" dirty="0"/>
              <a:t>One-time payments may or may not be a business</a:t>
            </a:r>
          </a:p>
          <a:p>
            <a:pPr marL="173196" indent="-173196">
              <a:spcBef>
                <a:spcPct val="0"/>
              </a:spcBef>
              <a:buFontTx/>
              <a:buChar char="•"/>
            </a:pPr>
            <a:r>
              <a:rPr lang="en-US" altLang="en-US" dirty="0"/>
              <a:t>Sporadic activity may not be a business – but once a year, every year might be a business</a:t>
            </a:r>
          </a:p>
          <a:p>
            <a:pPr marL="173196" indent="-173196">
              <a:spcBef>
                <a:spcPct val="0"/>
              </a:spcBef>
              <a:buFontTx/>
              <a:buChar char="•"/>
            </a:pPr>
            <a:r>
              <a:rPr lang="en-US" altLang="en-US" b="1" dirty="0">
                <a:solidFill>
                  <a:srgbClr val="FF0000"/>
                </a:solidFill>
              </a:rPr>
              <a:t>Income cannot be on a W-2 – except statutory employees</a:t>
            </a:r>
          </a:p>
          <a:p>
            <a:pPr marL="173196" indent="-173196">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EE85CA8D-8012-4120-9292-26DEBFC8E99A}" type="slidenum">
              <a:rPr lang="en-US" altLang="en-US">
                <a:solidFill>
                  <a:srgbClr val="000000"/>
                </a:solidFill>
                <a:ea typeface="MS PGothic" pitchFamily="34" charset="-128"/>
              </a:rPr>
              <a:pPr>
                <a:spcBef>
                  <a:spcPct val="0"/>
                </a:spcBef>
              </a:pPr>
              <a:t>51</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CA8C39EF-D2F8-4814-A8F3-369E68C8C12D}" type="datetime1">
              <a:rPr lang="en-US" smtClean="0"/>
              <a:t>10/18/2019</a:t>
            </a:fld>
            <a:endParaRPr lang="en-US" dirty="0"/>
          </a:p>
        </p:txBody>
      </p:sp>
      <p:sp>
        <p:nvSpPr>
          <p:cNvPr id="3" name="Header Placeholder 2"/>
          <p:cNvSpPr>
            <a:spLocks noGrp="1"/>
          </p:cNvSpPr>
          <p:nvPr>
            <p:ph type="hdr" sz="quarter" idx="11"/>
          </p:nvPr>
        </p:nvSpPr>
        <p:spPr/>
        <p:txBody>
          <a:bodyPr/>
          <a:lstStyle/>
          <a:p>
            <a:r>
              <a:rPr lang="en-US" dirty="0"/>
              <a:t>Business Income 2017 TY</a:t>
            </a:r>
          </a:p>
        </p:txBody>
      </p:sp>
    </p:spTree>
    <p:extLst>
      <p:ext uri="{BB962C8B-B14F-4D97-AF65-F5344CB8AC3E}">
        <p14:creationId xmlns:p14="http://schemas.microsoft.com/office/powerpoint/2010/main" val="1097105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196" indent="-173196">
              <a:spcBef>
                <a:spcPct val="0"/>
              </a:spcBef>
              <a:buFontTx/>
              <a:buChar char="•"/>
            </a:pPr>
            <a:r>
              <a:rPr lang="en-US" altLang="en-US" dirty="0"/>
              <a:t>One-time payments may or may not be a business</a:t>
            </a:r>
          </a:p>
          <a:p>
            <a:pPr marL="173196" indent="-173196">
              <a:spcBef>
                <a:spcPct val="0"/>
              </a:spcBef>
              <a:buFontTx/>
              <a:buChar char="•"/>
            </a:pPr>
            <a:r>
              <a:rPr lang="en-US" altLang="en-US" dirty="0"/>
              <a:t>Sporadic activity may not be a business – but once a year, every year might be a business</a:t>
            </a:r>
          </a:p>
          <a:p>
            <a:pPr marL="173196" indent="-173196">
              <a:spcBef>
                <a:spcPct val="0"/>
              </a:spcBef>
            </a:pPr>
            <a:endParaRPr lang="en-US" altLang="en-US" dirty="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4B211FFA-1BD0-4887-A4BF-1F4F3008B89E}" type="slidenum">
              <a:rPr lang="en-US" altLang="en-US">
                <a:solidFill>
                  <a:srgbClr val="000000"/>
                </a:solidFill>
                <a:ea typeface="MS PGothic" pitchFamily="34" charset="-128"/>
              </a:rPr>
              <a:pPr>
                <a:spcBef>
                  <a:spcPct val="0"/>
                </a:spcBef>
              </a:pPr>
              <a:t>52</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21D708A3-53F6-4C3D-AA37-0592BAE4A8E2}" type="datetime1">
              <a:rPr lang="en-US" smtClean="0"/>
              <a:t>10/18/2019</a:t>
            </a:fld>
            <a:endParaRPr lang="en-US" dirty="0"/>
          </a:p>
        </p:txBody>
      </p:sp>
      <p:sp>
        <p:nvSpPr>
          <p:cNvPr id="3" name="Header Placeholder 2"/>
          <p:cNvSpPr>
            <a:spLocks noGrp="1"/>
          </p:cNvSpPr>
          <p:nvPr>
            <p:ph type="hdr" sz="quarter" idx="11"/>
          </p:nvPr>
        </p:nvSpPr>
        <p:spPr/>
        <p:txBody>
          <a:bodyPr/>
          <a:lstStyle/>
          <a:p>
            <a:r>
              <a:rPr lang="en-US"/>
              <a:t>Business Income 2017 TY</a:t>
            </a:r>
            <a:endParaRPr lang="en-US" dirty="0"/>
          </a:p>
        </p:txBody>
      </p:sp>
    </p:spTree>
    <p:extLst>
      <p:ext uri="{BB962C8B-B14F-4D97-AF65-F5344CB8AC3E}">
        <p14:creationId xmlns:p14="http://schemas.microsoft.com/office/powerpoint/2010/main" val="38659316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dirty="0"/>
              <a:t>If this is an issue for your district here are the business vs. hobby criteria:</a:t>
            </a:r>
          </a:p>
          <a:p>
            <a:r>
              <a:rPr lang="en-US" altLang="en-US" dirty="0"/>
              <a:t>1. The manner that a taxpayer carries on an activity.</a:t>
            </a:r>
          </a:p>
          <a:p>
            <a:r>
              <a:rPr lang="en-US" altLang="en-US" dirty="0"/>
              <a:t>2. The expertise of a taxpayer or advisor(s) involved in the business activity.</a:t>
            </a:r>
          </a:p>
          <a:p>
            <a:r>
              <a:rPr lang="en-US" altLang="en-US" dirty="0"/>
              <a:t>3. The time and effort a taxpayer allocates to the activity.</a:t>
            </a:r>
          </a:p>
          <a:p>
            <a:r>
              <a:rPr lang="en-US" altLang="en-US" dirty="0"/>
              <a:t>4. Has the taxpayer had success with similar or dissimilar activities in the past?</a:t>
            </a:r>
          </a:p>
          <a:p>
            <a:r>
              <a:rPr lang="en-US" altLang="en-US" dirty="0"/>
              <a:t>5. The history of income/loss for the activity.</a:t>
            </a:r>
          </a:p>
          <a:p>
            <a:r>
              <a:rPr lang="en-US" altLang="en-US" dirty="0"/>
              <a:t>6. Are there occasional profits and, if so, how much are they?</a:t>
            </a:r>
          </a:p>
          <a:p>
            <a:r>
              <a:rPr lang="en-US" altLang="en-US" dirty="0"/>
              <a:t>7. The financial status of the taxpayer, and does the taxpayer rely on this business activity or does the taxpayer have other sources of income?</a:t>
            </a:r>
          </a:p>
          <a:p>
            <a:r>
              <a:rPr lang="en-US" altLang="en-US" dirty="0"/>
              <a:t>8. Is there an expectation of asset appreciation for any assets involved in the business activity?</a:t>
            </a:r>
          </a:p>
          <a:p>
            <a:r>
              <a:rPr lang="en-US" altLang="en-US" dirty="0"/>
              <a:t>9. Are there elements of personal pleasure or recreation?</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A4ECF17A-DC1B-4146-B9D9-7C32CFD19D6A}" type="slidenum">
              <a:rPr lang="en-US" altLang="en-US">
                <a:solidFill>
                  <a:srgbClr val="000000"/>
                </a:solidFill>
                <a:ea typeface="MS PGothic" pitchFamily="34" charset="-128"/>
              </a:rPr>
              <a:pPr>
                <a:spcBef>
                  <a:spcPct val="0"/>
                </a:spcBef>
              </a:pPr>
              <a:t>53</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30D7CEA0-ADAF-43A2-9B08-73B2832D989C}" type="datetime1">
              <a:rPr lang="en-US" smtClean="0"/>
              <a:t>10/18/2019</a:t>
            </a:fld>
            <a:endParaRPr lang="en-US" dirty="0"/>
          </a:p>
        </p:txBody>
      </p:sp>
      <p:sp>
        <p:nvSpPr>
          <p:cNvPr id="3" name="Header Placeholder 2"/>
          <p:cNvSpPr>
            <a:spLocks noGrp="1"/>
          </p:cNvSpPr>
          <p:nvPr>
            <p:ph type="hdr" sz="quarter" idx="11"/>
          </p:nvPr>
        </p:nvSpPr>
        <p:spPr/>
        <p:txBody>
          <a:bodyPr/>
          <a:lstStyle/>
          <a:p>
            <a:r>
              <a:rPr lang="en-US"/>
              <a:t>Business Income 2017 TY</a:t>
            </a:r>
            <a:endParaRPr lang="en-US" dirty="0"/>
          </a:p>
        </p:txBody>
      </p:sp>
    </p:spTree>
    <p:extLst>
      <p:ext uri="{BB962C8B-B14F-4D97-AF65-F5344CB8AC3E}">
        <p14:creationId xmlns:p14="http://schemas.microsoft.com/office/powerpoint/2010/main" val="45663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6627"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r>
              <a:rPr lang="en-US" altLang="en-US" b="1" dirty="0"/>
              <a:t>Some taxpayers believe that if they are no longer living together as husband and wife, that</a:t>
            </a:r>
            <a:r>
              <a:rPr lang="en-US" altLang="en-US" b="1" baseline="0" dirty="0"/>
              <a:t> they can file as single. </a:t>
            </a:r>
            <a:r>
              <a:rPr lang="en-US" altLang="en-US" b="1" dirty="0"/>
              <a:t>Once the</a:t>
            </a:r>
            <a:r>
              <a:rPr lang="en-US" altLang="en-US" b="1" baseline="0" dirty="0"/>
              <a:t> taxpayer says they are married, the “Single” Filing Status can not be used even though the taxpayer has not seen their spouse for years and has no idea where they are.</a:t>
            </a:r>
            <a:br>
              <a:rPr lang="en-US" altLang="en-US" b="1" baseline="0" dirty="0"/>
            </a:br>
            <a:endParaRPr lang="en-US" altLang="en-US" b="1" baseline="0" dirty="0"/>
          </a:p>
          <a:p>
            <a:pPr eaLnBrk="1" hangingPunct="1">
              <a:spcBef>
                <a:spcPct val="0"/>
              </a:spcBef>
            </a:pPr>
            <a:r>
              <a:rPr lang="en-US" altLang="en-US" b="1" dirty="0"/>
              <a:t>Instructors</a:t>
            </a:r>
            <a:r>
              <a:rPr lang="en-US" altLang="en-US" b="1" baseline="0" dirty="0"/>
              <a:t> should inform volunteers that this can occur when spouses have been separated for many years and the taxpayer does not know their spouses SSN.  In this case a paper return must be filed with “unknown” written in for the SSN.</a:t>
            </a:r>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0281871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196" indent="-173196">
              <a:buFontTx/>
              <a:buChar char="•"/>
            </a:pPr>
            <a:r>
              <a:rPr lang="en-US" altLang="en-US" b="1" dirty="0"/>
              <a:t>Encourage counselors to ask probing questions</a:t>
            </a:r>
          </a:p>
          <a:p>
            <a:pPr marL="173196" indent="-173196">
              <a:buFontTx/>
              <a:buChar char="•"/>
            </a:pPr>
            <a:r>
              <a:rPr lang="en-US" altLang="en-US" b="1" dirty="0"/>
              <a:t>It is not “prying,” it is essential to an accurate return</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A01A0FCD-E8F2-4CE2-BFF7-7D23184F4BAB}" type="slidenum">
              <a:rPr lang="en-US" altLang="en-US"/>
              <a:pPr>
                <a:spcBef>
                  <a:spcPct val="0"/>
                </a:spcBef>
              </a:pPr>
              <a:t>54</a:t>
            </a:fld>
            <a:endParaRPr lang="en-US" altLang="en-US" dirty="0"/>
          </a:p>
        </p:txBody>
      </p:sp>
      <p:sp>
        <p:nvSpPr>
          <p:cNvPr id="2" name="Date Placeholder 1"/>
          <p:cNvSpPr>
            <a:spLocks noGrp="1"/>
          </p:cNvSpPr>
          <p:nvPr>
            <p:ph type="dt" idx="10"/>
          </p:nvPr>
        </p:nvSpPr>
        <p:spPr/>
        <p:txBody>
          <a:bodyPr/>
          <a:lstStyle/>
          <a:p>
            <a:fld id="{4FC001D3-2F34-44F2-A828-66F8E0F0D101}" type="datetime1">
              <a:rPr lang="en-US" smtClean="0"/>
              <a:t>10/18/2019</a:t>
            </a:fld>
            <a:endParaRPr lang="en-US" dirty="0"/>
          </a:p>
        </p:txBody>
      </p:sp>
      <p:sp>
        <p:nvSpPr>
          <p:cNvPr id="3" name="Header Placeholder 2"/>
          <p:cNvSpPr>
            <a:spLocks noGrp="1"/>
          </p:cNvSpPr>
          <p:nvPr>
            <p:ph type="hdr" sz="quarter" idx="11"/>
          </p:nvPr>
        </p:nvSpPr>
        <p:spPr/>
        <p:txBody>
          <a:bodyPr/>
          <a:lstStyle/>
          <a:p>
            <a:r>
              <a:rPr lang="en-US"/>
              <a:t>Business Income 2017 TY</a:t>
            </a:r>
            <a:endParaRPr lang="en-US" dirty="0"/>
          </a:p>
        </p:txBody>
      </p:sp>
    </p:spTree>
    <p:extLst>
      <p:ext uri="{BB962C8B-B14F-4D97-AF65-F5344CB8AC3E}">
        <p14:creationId xmlns:p14="http://schemas.microsoft.com/office/powerpoint/2010/main" val="15211409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extLst/>
        </p:spPr>
        <p:txBody>
          <a:bodyPr wrap="square" numCol="1" anchor="t" anchorCtr="0" compatLnSpc="1">
            <a:prstTxWarp prst="textNoShape">
              <a:avLst/>
            </a:prstTxWarp>
          </a:bodyPr>
          <a:lstStyle/>
          <a:p>
            <a:pPr marL="174689" indent="-174689">
              <a:spcBef>
                <a:spcPct val="0"/>
              </a:spcBef>
              <a:buFontTx/>
              <a:buChar char="•"/>
              <a:defRPr/>
            </a:pPr>
            <a:r>
              <a:rPr lang="en-US" altLang="en-US" b="1" dirty="0"/>
              <a:t>Steps and questions to determine whether in scope, before touching the computer</a:t>
            </a:r>
          </a:p>
          <a:p>
            <a:pPr marL="174689" indent="-174689">
              <a:spcBef>
                <a:spcPct val="0"/>
              </a:spcBef>
              <a:buFontTx/>
              <a:buChar char="•"/>
              <a:defRPr/>
            </a:pPr>
            <a:r>
              <a:rPr lang="en-US" altLang="en-US" dirty="0"/>
              <a:t>Ask participants why is the step performed or the question asked</a:t>
            </a:r>
          </a:p>
          <a:p>
            <a:pPr marL="640527" lvl="1" indent="-174689">
              <a:spcBef>
                <a:spcPct val="0"/>
              </a:spcBef>
              <a:buFontTx/>
              <a:buChar char="•"/>
              <a:defRPr/>
            </a:pPr>
            <a:r>
              <a:rPr lang="en-US" altLang="en-US" dirty="0"/>
              <a:t>Prior year’s return – a loss? too many expenses? Employees? 1099 payments to others?</a:t>
            </a:r>
          </a:p>
          <a:p>
            <a:pPr marL="640527" lvl="1" indent="-174689">
              <a:spcBef>
                <a:spcPct val="0"/>
              </a:spcBef>
              <a:buFontTx/>
              <a:buChar char="•"/>
              <a:defRPr/>
            </a:pPr>
            <a:r>
              <a:rPr lang="en-US" altLang="en-US" dirty="0"/>
              <a:t>Nature – is it really a business? Is there inventory?</a:t>
            </a:r>
          </a:p>
          <a:p>
            <a:pPr marL="640527" lvl="1" indent="-174689">
              <a:spcBef>
                <a:spcPct val="0"/>
              </a:spcBef>
              <a:buFontTx/>
              <a:buChar char="•"/>
              <a:defRPr/>
            </a:pPr>
            <a:r>
              <a:rPr lang="en-US" altLang="en-US" dirty="0"/>
              <a:t>Where – no office in the home</a:t>
            </a:r>
          </a:p>
          <a:p>
            <a:pPr marL="640527" lvl="1" indent="-174689">
              <a:spcBef>
                <a:spcPct val="0"/>
              </a:spcBef>
              <a:buFontTx/>
              <a:buChar char="•"/>
              <a:defRPr/>
            </a:pPr>
            <a:r>
              <a:rPr lang="en-US" altLang="en-US" dirty="0"/>
              <a:t>Loss this year?</a:t>
            </a:r>
          </a:p>
          <a:p>
            <a:pPr marL="640527" lvl="1" indent="-174689">
              <a:spcBef>
                <a:spcPct val="0"/>
              </a:spcBef>
              <a:buFontTx/>
              <a:buChar char="•"/>
              <a:defRPr/>
            </a:pPr>
            <a:r>
              <a:rPr lang="en-US" altLang="en-US" dirty="0"/>
              <a:t>Assets that can be depreciated or are eligible for immediate write-off require Form 4562 – out of scope</a:t>
            </a:r>
          </a:p>
          <a:p>
            <a:pPr marL="640527" lvl="1" indent="-174689">
              <a:spcBef>
                <a:spcPct val="0"/>
              </a:spcBef>
              <a:buFontTx/>
              <a:buChar char="•"/>
              <a:defRPr/>
            </a:pPr>
            <a:r>
              <a:rPr lang="en-US" altLang="en-US" dirty="0"/>
              <a:t>No records – need to determine whether business is legitimate and whether return can be prepared</a:t>
            </a:r>
          </a:p>
          <a:p>
            <a:pPr>
              <a:defRPr/>
            </a:pPr>
            <a:r>
              <a:rPr lang="en-US" b="1" dirty="0"/>
              <a:t>Review</a:t>
            </a:r>
            <a:r>
              <a:rPr lang="en-US" dirty="0"/>
              <a:t> how good records help taxpayers:</a:t>
            </a:r>
          </a:p>
          <a:p>
            <a:pPr marL="174689" indent="-174689">
              <a:buFont typeface="Arial" pitchFamily="34" charset="0"/>
              <a:buChar char="•"/>
              <a:defRPr/>
            </a:pPr>
            <a:r>
              <a:rPr lang="en-US" dirty="0"/>
              <a:t>Monitor the progress of their business</a:t>
            </a:r>
          </a:p>
          <a:p>
            <a:pPr marL="174689" indent="-174689">
              <a:buFont typeface="Arial" pitchFamily="34" charset="0"/>
              <a:buChar char="•"/>
              <a:defRPr/>
            </a:pPr>
            <a:r>
              <a:rPr lang="en-US" dirty="0"/>
              <a:t>Prepare their financial statements</a:t>
            </a:r>
          </a:p>
          <a:p>
            <a:pPr marL="174689" indent="-174689">
              <a:buFont typeface="Arial" pitchFamily="34" charset="0"/>
              <a:buChar char="•"/>
              <a:defRPr/>
            </a:pPr>
            <a:r>
              <a:rPr lang="en-US" dirty="0"/>
              <a:t>Identify source of receipts</a:t>
            </a:r>
          </a:p>
          <a:p>
            <a:pPr marL="174689" indent="-174689">
              <a:buFont typeface="Arial" pitchFamily="34" charset="0"/>
              <a:buChar char="•"/>
              <a:defRPr/>
            </a:pPr>
            <a:r>
              <a:rPr lang="en-US" dirty="0"/>
              <a:t>Keep track of deductible expenses</a:t>
            </a:r>
          </a:p>
          <a:p>
            <a:pPr marL="174689" indent="-174689">
              <a:buFont typeface="Arial" pitchFamily="34" charset="0"/>
              <a:buChar char="•"/>
              <a:defRPr/>
            </a:pPr>
            <a:r>
              <a:rPr lang="en-US" dirty="0"/>
              <a:t>Prepare tax returns</a:t>
            </a:r>
          </a:p>
          <a:p>
            <a:pPr marL="174689" indent="-174689">
              <a:buFont typeface="Arial" pitchFamily="34" charset="0"/>
              <a:buChar char="•"/>
              <a:defRPr/>
            </a:pPr>
            <a:r>
              <a:rPr lang="en-US" dirty="0"/>
              <a:t>Support items reported on tax returns</a:t>
            </a:r>
          </a:p>
          <a:p>
            <a:pPr>
              <a:buFont typeface="Arial" pitchFamily="34" charset="0"/>
              <a:buNone/>
              <a:defRPr/>
            </a:pPr>
            <a:r>
              <a:rPr lang="en-US" b="1" dirty="0"/>
              <a:t>Ask</a:t>
            </a:r>
            <a:r>
              <a:rPr lang="en-US" dirty="0"/>
              <a:t>: What are examples of business-related supporting documents? </a:t>
            </a:r>
          </a:p>
          <a:p>
            <a:pPr>
              <a:buFont typeface="Arial" pitchFamily="34" charset="0"/>
              <a:buNone/>
              <a:defRPr/>
            </a:pPr>
            <a:r>
              <a:rPr lang="en-US" b="1" dirty="0"/>
              <a:t>Answers include</a:t>
            </a:r>
            <a:r>
              <a:rPr lang="en-US" dirty="0"/>
              <a:t>: Sales slips, paid bills, invoices, receipts, deposit slips, canceled checks</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26854689-E347-4EA7-A82F-93FA320E491E}" type="slidenum">
              <a:rPr lang="en-US" altLang="en-US">
                <a:solidFill>
                  <a:srgbClr val="000000"/>
                </a:solidFill>
                <a:ea typeface="MS PGothic" pitchFamily="34" charset="-128"/>
              </a:rPr>
              <a:pPr>
                <a:spcBef>
                  <a:spcPct val="0"/>
                </a:spcBef>
              </a:pPr>
              <a:t>55</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D679199C-D3F6-4764-B47D-EF790D20A816}" type="datetime1">
              <a:rPr lang="en-US" smtClean="0"/>
              <a:t>10/18/2019</a:t>
            </a:fld>
            <a:endParaRPr lang="en-US" dirty="0"/>
          </a:p>
        </p:txBody>
      </p:sp>
      <p:sp>
        <p:nvSpPr>
          <p:cNvPr id="3" name="Header Placeholder 2"/>
          <p:cNvSpPr>
            <a:spLocks noGrp="1"/>
          </p:cNvSpPr>
          <p:nvPr>
            <p:ph type="hdr" sz="quarter" idx="11"/>
          </p:nvPr>
        </p:nvSpPr>
        <p:spPr/>
        <p:txBody>
          <a:bodyPr/>
          <a:lstStyle/>
          <a:p>
            <a:r>
              <a:rPr lang="en-US"/>
              <a:t>Business Income 2017 TY</a:t>
            </a:r>
            <a:endParaRPr lang="en-US" dirty="0"/>
          </a:p>
        </p:txBody>
      </p:sp>
    </p:spTree>
    <p:extLst>
      <p:ext uri="{BB962C8B-B14F-4D97-AF65-F5344CB8AC3E}">
        <p14:creationId xmlns:p14="http://schemas.microsoft.com/office/powerpoint/2010/main" val="16184556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extLst/>
        </p:spPr>
        <p:txBody>
          <a:bodyPr wrap="square" numCol="1" anchor="t" anchorCtr="0" compatLnSpc="1">
            <a:prstTxWarp prst="textNoShape">
              <a:avLst/>
            </a:prstTxWarp>
          </a:bodyPr>
          <a:lstStyle/>
          <a:p>
            <a:pPr marL="174689" indent="-174689">
              <a:spcBef>
                <a:spcPct val="0"/>
              </a:spcBef>
              <a:buFontTx/>
              <a:buChar char="•"/>
              <a:defRPr/>
            </a:pPr>
            <a:r>
              <a:rPr lang="en-US" altLang="en-US" b="1" dirty="0"/>
              <a:t>Steps and questions to determine whether in scope, before touching the computer</a:t>
            </a:r>
          </a:p>
          <a:p>
            <a:pPr marL="174689" indent="-174689">
              <a:spcBef>
                <a:spcPct val="0"/>
              </a:spcBef>
              <a:buFontTx/>
              <a:buChar char="•"/>
              <a:defRPr/>
            </a:pPr>
            <a:r>
              <a:rPr lang="en-US" altLang="en-US" dirty="0"/>
              <a:t>Ask participants why is the step performed or the question asked</a:t>
            </a:r>
          </a:p>
          <a:p>
            <a:pPr marL="640527" lvl="1" indent="-174689">
              <a:spcBef>
                <a:spcPct val="0"/>
              </a:spcBef>
              <a:buFontTx/>
              <a:buChar char="•"/>
              <a:defRPr/>
            </a:pPr>
            <a:r>
              <a:rPr lang="en-US" altLang="en-US" dirty="0"/>
              <a:t>Prior year’s return – a loss? too many expenses? Employees? 1099 payments to others?</a:t>
            </a:r>
          </a:p>
          <a:p>
            <a:pPr marL="640527" lvl="1" indent="-174689">
              <a:spcBef>
                <a:spcPct val="0"/>
              </a:spcBef>
              <a:buFontTx/>
              <a:buChar char="•"/>
              <a:defRPr/>
            </a:pPr>
            <a:r>
              <a:rPr lang="en-US" altLang="en-US" dirty="0"/>
              <a:t>Nature – is it really a business? Is there inventory?</a:t>
            </a:r>
          </a:p>
          <a:p>
            <a:pPr marL="640527" lvl="1" indent="-174689">
              <a:spcBef>
                <a:spcPct val="0"/>
              </a:spcBef>
              <a:buFontTx/>
              <a:buChar char="•"/>
              <a:defRPr/>
            </a:pPr>
            <a:r>
              <a:rPr lang="en-US" altLang="en-US" dirty="0"/>
              <a:t>Where – no office in the home</a:t>
            </a:r>
          </a:p>
          <a:p>
            <a:pPr marL="640527" lvl="1" indent="-174689">
              <a:spcBef>
                <a:spcPct val="0"/>
              </a:spcBef>
              <a:buFontTx/>
              <a:buChar char="•"/>
              <a:defRPr/>
            </a:pPr>
            <a:r>
              <a:rPr lang="en-US" altLang="en-US" dirty="0"/>
              <a:t>Loss this year?</a:t>
            </a:r>
          </a:p>
          <a:p>
            <a:pPr marL="640527" lvl="1" indent="-174689">
              <a:spcBef>
                <a:spcPct val="0"/>
              </a:spcBef>
              <a:buFontTx/>
              <a:buChar char="•"/>
              <a:defRPr/>
            </a:pPr>
            <a:r>
              <a:rPr lang="en-US" altLang="en-US" dirty="0"/>
              <a:t>Assets that can be depreciated or are eligible for immediate write-off require Form 4562 – out of scope</a:t>
            </a:r>
          </a:p>
          <a:p>
            <a:pPr marL="640527" lvl="1" indent="-174689">
              <a:spcBef>
                <a:spcPct val="0"/>
              </a:spcBef>
              <a:buFontTx/>
              <a:buChar char="•"/>
              <a:defRPr/>
            </a:pPr>
            <a:r>
              <a:rPr lang="en-US" altLang="en-US" dirty="0"/>
              <a:t>No records – need to determine whether business is legitimate and whether return can be prepared</a:t>
            </a:r>
          </a:p>
          <a:p>
            <a:pPr>
              <a:defRPr/>
            </a:pPr>
            <a:r>
              <a:rPr lang="en-US" b="1" dirty="0"/>
              <a:t>Review</a:t>
            </a:r>
            <a:r>
              <a:rPr lang="en-US" dirty="0"/>
              <a:t> how good records help taxpayers:</a:t>
            </a:r>
          </a:p>
          <a:p>
            <a:pPr marL="174689" indent="-174689">
              <a:buFont typeface="Arial" pitchFamily="34" charset="0"/>
              <a:buChar char="•"/>
              <a:defRPr/>
            </a:pPr>
            <a:r>
              <a:rPr lang="en-US" dirty="0"/>
              <a:t>Monitor the progress of their business</a:t>
            </a:r>
          </a:p>
          <a:p>
            <a:pPr marL="174689" indent="-174689">
              <a:buFont typeface="Arial" pitchFamily="34" charset="0"/>
              <a:buChar char="•"/>
              <a:defRPr/>
            </a:pPr>
            <a:r>
              <a:rPr lang="en-US" dirty="0"/>
              <a:t>Prepare their financial statements</a:t>
            </a:r>
          </a:p>
          <a:p>
            <a:pPr marL="174689" indent="-174689">
              <a:buFont typeface="Arial" pitchFamily="34" charset="0"/>
              <a:buChar char="•"/>
              <a:defRPr/>
            </a:pPr>
            <a:r>
              <a:rPr lang="en-US" dirty="0"/>
              <a:t>Identify source of receipts</a:t>
            </a:r>
          </a:p>
          <a:p>
            <a:pPr marL="174689" indent="-174689">
              <a:buFont typeface="Arial" pitchFamily="34" charset="0"/>
              <a:buChar char="•"/>
              <a:defRPr/>
            </a:pPr>
            <a:r>
              <a:rPr lang="en-US" dirty="0"/>
              <a:t>Keep track of deductible expenses</a:t>
            </a:r>
          </a:p>
          <a:p>
            <a:pPr marL="174689" indent="-174689">
              <a:buFont typeface="Arial" pitchFamily="34" charset="0"/>
              <a:buChar char="•"/>
              <a:defRPr/>
            </a:pPr>
            <a:r>
              <a:rPr lang="en-US" dirty="0"/>
              <a:t>Prepare tax returns</a:t>
            </a:r>
          </a:p>
          <a:p>
            <a:pPr marL="174689" indent="-174689">
              <a:buFont typeface="Arial" pitchFamily="34" charset="0"/>
              <a:buChar char="•"/>
              <a:defRPr/>
            </a:pPr>
            <a:r>
              <a:rPr lang="en-US" dirty="0"/>
              <a:t>Support items reported on tax returns</a:t>
            </a:r>
          </a:p>
          <a:p>
            <a:pPr>
              <a:buFont typeface="Arial" pitchFamily="34" charset="0"/>
              <a:buNone/>
              <a:defRPr/>
            </a:pPr>
            <a:r>
              <a:rPr lang="en-US" b="1" dirty="0"/>
              <a:t>Ask</a:t>
            </a:r>
            <a:r>
              <a:rPr lang="en-US" dirty="0"/>
              <a:t>: What are examples of business-related supporting documents? </a:t>
            </a:r>
          </a:p>
          <a:p>
            <a:pPr>
              <a:buFont typeface="Arial" pitchFamily="34" charset="0"/>
              <a:buNone/>
              <a:defRPr/>
            </a:pPr>
            <a:r>
              <a:rPr lang="en-US" b="1" dirty="0"/>
              <a:t>Answers include</a:t>
            </a:r>
            <a:r>
              <a:rPr lang="en-US" dirty="0"/>
              <a:t>: Sales slips, paid bills, invoices, receipts, deposit slips, canceled checks</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26854689-E347-4EA7-A82F-93FA320E491E}" type="slidenum">
              <a:rPr lang="en-US" altLang="en-US">
                <a:solidFill>
                  <a:srgbClr val="000000"/>
                </a:solidFill>
                <a:ea typeface="MS PGothic" pitchFamily="34" charset="-128"/>
              </a:rPr>
              <a:pPr>
                <a:spcBef>
                  <a:spcPct val="0"/>
                </a:spcBef>
              </a:pPr>
              <a:t>56</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D679199C-D3F6-4764-B47D-EF790D20A816}" type="datetime1">
              <a:rPr lang="en-US" smtClean="0"/>
              <a:t>10/18/2019</a:t>
            </a:fld>
            <a:endParaRPr lang="en-US" dirty="0"/>
          </a:p>
        </p:txBody>
      </p:sp>
      <p:sp>
        <p:nvSpPr>
          <p:cNvPr id="3" name="Header Placeholder 2"/>
          <p:cNvSpPr>
            <a:spLocks noGrp="1"/>
          </p:cNvSpPr>
          <p:nvPr>
            <p:ph type="hdr" sz="quarter" idx="11"/>
          </p:nvPr>
        </p:nvSpPr>
        <p:spPr/>
        <p:txBody>
          <a:bodyPr/>
          <a:lstStyle/>
          <a:p>
            <a:r>
              <a:rPr lang="en-US"/>
              <a:t>Business Income 2017 TY</a:t>
            </a:r>
            <a:endParaRPr lang="en-US" dirty="0"/>
          </a:p>
        </p:txBody>
      </p:sp>
    </p:spTree>
    <p:extLst>
      <p:ext uri="{BB962C8B-B14F-4D97-AF65-F5344CB8AC3E}">
        <p14:creationId xmlns:p14="http://schemas.microsoft.com/office/powerpoint/2010/main" val="29182197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extLst/>
        </p:spPr>
        <p:txBody>
          <a:bodyPr wrap="square" numCol="1" anchor="t" anchorCtr="0" compatLnSpc="1">
            <a:prstTxWarp prst="textNoShape">
              <a:avLst/>
            </a:prstTxWarp>
          </a:bodyPr>
          <a:lstStyle/>
          <a:p>
            <a:pPr marL="174689" indent="-174689">
              <a:spcBef>
                <a:spcPct val="0"/>
              </a:spcBef>
              <a:buFontTx/>
              <a:buChar char="•"/>
              <a:defRPr/>
            </a:pPr>
            <a:r>
              <a:rPr lang="en-US" altLang="en-US" b="1" dirty="0"/>
              <a:t>Steps and questions to determine whether in scope, before touching the computer</a:t>
            </a:r>
          </a:p>
          <a:p>
            <a:pPr marL="174689" indent="-174689">
              <a:spcBef>
                <a:spcPct val="0"/>
              </a:spcBef>
              <a:buFontTx/>
              <a:buChar char="•"/>
              <a:defRPr/>
            </a:pPr>
            <a:r>
              <a:rPr lang="en-US" altLang="en-US" dirty="0"/>
              <a:t>Ask participants why is the step performed or the question asked</a:t>
            </a:r>
          </a:p>
          <a:p>
            <a:pPr marL="640527" lvl="1" indent="-174689">
              <a:spcBef>
                <a:spcPct val="0"/>
              </a:spcBef>
              <a:buFontTx/>
              <a:buChar char="•"/>
              <a:defRPr/>
            </a:pPr>
            <a:r>
              <a:rPr lang="en-US" altLang="en-US" dirty="0"/>
              <a:t>Prior year’s return – a loss? too many expenses? Employees? 1099 payments to others?</a:t>
            </a:r>
          </a:p>
          <a:p>
            <a:pPr marL="640527" lvl="1" indent="-174689">
              <a:spcBef>
                <a:spcPct val="0"/>
              </a:spcBef>
              <a:buFontTx/>
              <a:buChar char="•"/>
              <a:defRPr/>
            </a:pPr>
            <a:r>
              <a:rPr lang="en-US" altLang="en-US" dirty="0"/>
              <a:t>Nature – is it really a business? Is there inventory?</a:t>
            </a:r>
          </a:p>
          <a:p>
            <a:pPr marL="640527" lvl="1" indent="-174689">
              <a:spcBef>
                <a:spcPct val="0"/>
              </a:spcBef>
              <a:buFontTx/>
              <a:buChar char="•"/>
              <a:defRPr/>
            </a:pPr>
            <a:r>
              <a:rPr lang="en-US" altLang="en-US" dirty="0"/>
              <a:t>Where – no office in the home</a:t>
            </a:r>
          </a:p>
          <a:p>
            <a:pPr marL="640527" lvl="1" indent="-174689">
              <a:spcBef>
                <a:spcPct val="0"/>
              </a:spcBef>
              <a:buFontTx/>
              <a:buChar char="•"/>
              <a:defRPr/>
            </a:pPr>
            <a:r>
              <a:rPr lang="en-US" altLang="en-US" dirty="0"/>
              <a:t>Loss this year?</a:t>
            </a:r>
          </a:p>
          <a:p>
            <a:pPr marL="640527" lvl="1" indent="-174689">
              <a:spcBef>
                <a:spcPct val="0"/>
              </a:spcBef>
              <a:buFontTx/>
              <a:buChar char="•"/>
              <a:defRPr/>
            </a:pPr>
            <a:r>
              <a:rPr lang="en-US" altLang="en-US" dirty="0"/>
              <a:t>Assets that can be depreciated or are eligible for immediate write-off require Form 4562 – out of scope</a:t>
            </a:r>
          </a:p>
          <a:p>
            <a:pPr marL="640527" lvl="1" indent="-174689">
              <a:spcBef>
                <a:spcPct val="0"/>
              </a:spcBef>
              <a:buFontTx/>
              <a:buChar char="•"/>
              <a:defRPr/>
            </a:pPr>
            <a:r>
              <a:rPr lang="en-US" altLang="en-US" dirty="0"/>
              <a:t>No records – need to determine whether business is legitimate and whether return can be prepared</a:t>
            </a:r>
          </a:p>
          <a:p>
            <a:pPr>
              <a:defRPr/>
            </a:pPr>
            <a:r>
              <a:rPr lang="en-US" b="1" dirty="0"/>
              <a:t>Review</a:t>
            </a:r>
            <a:r>
              <a:rPr lang="en-US" dirty="0"/>
              <a:t> how good records help taxpayers:</a:t>
            </a:r>
          </a:p>
          <a:p>
            <a:pPr marL="174689" indent="-174689">
              <a:buFont typeface="Arial" pitchFamily="34" charset="0"/>
              <a:buChar char="•"/>
              <a:defRPr/>
            </a:pPr>
            <a:r>
              <a:rPr lang="en-US" dirty="0"/>
              <a:t>Monitor the progress of their business</a:t>
            </a:r>
          </a:p>
          <a:p>
            <a:pPr marL="174689" indent="-174689">
              <a:buFont typeface="Arial" pitchFamily="34" charset="0"/>
              <a:buChar char="•"/>
              <a:defRPr/>
            </a:pPr>
            <a:r>
              <a:rPr lang="en-US" dirty="0"/>
              <a:t>Prepare their financial statements</a:t>
            </a:r>
          </a:p>
          <a:p>
            <a:pPr marL="174689" indent="-174689">
              <a:buFont typeface="Arial" pitchFamily="34" charset="0"/>
              <a:buChar char="•"/>
              <a:defRPr/>
            </a:pPr>
            <a:r>
              <a:rPr lang="en-US" dirty="0"/>
              <a:t>Identify source of receipts</a:t>
            </a:r>
          </a:p>
          <a:p>
            <a:pPr marL="174689" indent="-174689">
              <a:buFont typeface="Arial" pitchFamily="34" charset="0"/>
              <a:buChar char="•"/>
              <a:defRPr/>
            </a:pPr>
            <a:r>
              <a:rPr lang="en-US" dirty="0"/>
              <a:t>Keep track of deductible expenses</a:t>
            </a:r>
          </a:p>
          <a:p>
            <a:pPr marL="174689" indent="-174689">
              <a:buFont typeface="Arial" pitchFamily="34" charset="0"/>
              <a:buChar char="•"/>
              <a:defRPr/>
            </a:pPr>
            <a:r>
              <a:rPr lang="en-US" dirty="0"/>
              <a:t>Prepare tax returns</a:t>
            </a:r>
          </a:p>
          <a:p>
            <a:pPr marL="174689" indent="-174689">
              <a:buFont typeface="Arial" pitchFamily="34" charset="0"/>
              <a:buChar char="•"/>
              <a:defRPr/>
            </a:pPr>
            <a:r>
              <a:rPr lang="en-US" dirty="0"/>
              <a:t>Support items reported on tax returns</a:t>
            </a:r>
          </a:p>
          <a:p>
            <a:pPr>
              <a:buFont typeface="Arial" pitchFamily="34" charset="0"/>
              <a:buNone/>
              <a:defRPr/>
            </a:pPr>
            <a:r>
              <a:rPr lang="en-US" b="1" dirty="0"/>
              <a:t>Ask</a:t>
            </a:r>
            <a:r>
              <a:rPr lang="en-US" dirty="0"/>
              <a:t>: What are examples of business-related supporting documents? </a:t>
            </a:r>
          </a:p>
          <a:p>
            <a:pPr>
              <a:buFont typeface="Arial" pitchFamily="34" charset="0"/>
              <a:buNone/>
              <a:defRPr/>
            </a:pPr>
            <a:r>
              <a:rPr lang="en-US" b="1" dirty="0"/>
              <a:t>Answers include</a:t>
            </a:r>
            <a:r>
              <a:rPr lang="en-US" dirty="0"/>
              <a:t>: Sales slips, paid bills, invoices, receipts, deposit slips, canceled checks</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26854689-E347-4EA7-A82F-93FA320E491E}" type="slidenum">
              <a:rPr lang="en-US" altLang="en-US">
                <a:solidFill>
                  <a:srgbClr val="000000"/>
                </a:solidFill>
                <a:ea typeface="MS PGothic" pitchFamily="34" charset="-128"/>
              </a:rPr>
              <a:pPr>
                <a:spcBef>
                  <a:spcPct val="0"/>
                </a:spcBef>
              </a:pPr>
              <a:t>57</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D679199C-D3F6-4764-B47D-EF790D20A816}" type="datetime1">
              <a:rPr lang="en-US" smtClean="0"/>
              <a:t>10/18/2019</a:t>
            </a:fld>
            <a:endParaRPr lang="en-US" dirty="0"/>
          </a:p>
        </p:txBody>
      </p:sp>
      <p:sp>
        <p:nvSpPr>
          <p:cNvPr id="3" name="Header Placeholder 2"/>
          <p:cNvSpPr>
            <a:spLocks noGrp="1"/>
          </p:cNvSpPr>
          <p:nvPr>
            <p:ph type="hdr" sz="quarter" idx="11"/>
          </p:nvPr>
        </p:nvSpPr>
        <p:spPr/>
        <p:txBody>
          <a:bodyPr/>
          <a:lstStyle/>
          <a:p>
            <a:r>
              <a:rPr lang="en-US"/>
              <a:t>Business Income 2017 TY</a:t>
            </a:r>
            <a:endParaRPr lang="en-US" dirty="0"/>
          </a:p>
        </p:txBody>
      </p:sp>
    </p:spTree>
    <p:extLst>
      <p:ext uri="{BB962C8B-B14F-4D97-AF65-F5344CB8AC3E}">
        <p14:creationId xmlns:p14="http://schemas.microsoft.com/office/powerpoint/2010/main" val="19726262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196" indent="-173196">
              <a:spcBef>
                <a:spcPct val="0"/>
              </a:spcBef>
              <a:buFontTx/>
              <a:buChar char="•"/>
            </a:pPr>
            <a:r>
              <a:rPr lang="en-US" altLang="en-US" dirty="0"/>
              <a:t>Not-a-business – examples</a:t>
            </a:r>
          </a:p>
          <a:p>
            <a:pPr marL="639250" lvl="1" indent="-173196">
              <a:spcBef>
                <a:spcPct val="0"/>
              </a:spcBef>
              <a:buFontTx/>
              <a:buChar char="•"/>
            </a:pPr>
            <a:r>
              <a:rPr lang="en-US" altLang="en-US" dirty="0"/>
              <a:t>unexpected pay for coaching a team</a:t>
            </a:r>
          </a:p>
          <a:p>
            <a:pPr marL="639250" lvl="1" indent="-173196">
              <a:spcBef>
                <a:spcPct val="0"/>
              </a:spcBef>
              <a:buFontTx/>
              <a:buChar char="•"/>
            </a:pPr>
            <a:r>
              <a:rPr lang="en-US" altLang="en-US" dirty="0"/>
              <a:t>One time honorarium</a:t>
            </a:r>
            <a:r>
              <a:rPr lang="en-US" altLang="en-US" baseline="0" dirty="0"/>
              <a:t> for speaking</a:t>
            </a:r>
            <a:endParaRPr lang="en-US" altLang="en-US" dirty="0"/>
          </a:p>
          <a:p>
            <a:pPr marL="639250" lvl="1" indent="-173196">
              <a:spcBef>
                <a:spcPct val="0"/>
              </a:spcBef>
              <a:buFontTx/>
              <a:buChar char="•"/>
            </a:pPr>
            <a:r>
              <a:rPr lang="en-US" altLang="en-US" dirty="0"/>
              <a:t>contest winnings</a:t>
            </a:r>
          </a:p>
          <a:p>
            <a:pPr marL="639250" lvl="1" indent="-173196">
              <a:spcBef>
                <a:spcPct val="0"/>
              </a:spcBef>
              <a:buFontTx/>
              <a:buChar char="•"/>
            </a:pPr>
            <a:r>
              <a:rPr lang="en-US" altLang="en-US" dirty="0"/>
              <a:t>once-a-year poll worker (often poll workers will receive a W-2 if income</a:t>
            </a:r>
            <a:r>
              <a:rPr lang="en-US" altLang="en-US" baseline="0" dirty="0"/>
              <a:t> exceeds a certain amount)</a:t>
            </a:r>
            <a:endParaRPr lang="en-US" altLang="en-US" dirty="0"/>
          </a:p>
          <a:p>
            <a:pPr marL="173196" indent="-173196">
              <a:spcBef>
                <a:spcPct val="0"/>
              </a:spcBef>
              <a:buFontTx/>
              <a:buChar char="•"/>
            </a:pPr>
            <a:r>
              <a:rPr lang="en-US" altLang="en-US" dirty="0"/>
              <a:t>Does not include “hobbies” that are not entered into for profit</a:t>
            </a:r>
          </a:p>
          <a:p>
            <a:pPr marL="173196" indent="-173196">
              <a:spcBef>
                <a:spcPct val="0"/>
              </a:spcBef>
            </a:pPr>
            <a:endParaRPr lang="en-US" altLang="en-US" dirty="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70271DDE-C50A-4039-B935-9E4A7CD87B94}" type="slidenum">
              <a:rPr lang="en-US" altLang="en-US">
                <a:solidFill>
                  <a:srgbClr val="000000"/>
                </a:solidFill>
                <a:ea typeface="MS PGothic" pitchFamily="34" charset="-128"/>
              </a:rPr>
              <a:pPr>
                <a:spcBef>
                  <a:spcPct val="0"/>
                </a:spcBef>
              </a:pPr>
              <a:t>58</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6FDA0A70-6240-4E1E-8018-7FB2BE3F7657}" type="datetime1">
              <a:rPr lang="en-US" smtClean="0"/>
              <a:t>10/18/2019</a:t>
            </a:fld>
            <a:endParaRPr lang="en-US" dirty="0"/>
          </a:p>
        </p:txBody>
      </p:sp>
      <p:sp>
        <p:nvSpPr>
          <p:cNvPr id="3" name="Header Placeholder 2"/>
          <p:cNvSpPr>
            <a:spLocks noGrp="1"/>
          </p:cNvSpPr>
          <p:nvPr>
            <p:ph type="hdr" sz="quarter" idx="11"/>
          </p:nvPr>
        </p:nvSpPr>
        <p:spPr/>
        <p:txBody>
          <a:bodyPr/>
          <a:lstStyle/>
          <a:p>
            <a:r>
              <a:rPr lang="en-US"/>
              <a:t>Business Income 2017 TY</a:t>
            </a:r>
            <a:endParaRPr lang="en-US" dirty="0"/>
          </a:p>
        </p:txBody>
      </p:sp>
    </p:spTree>
    <p:extLst>
      <p:ext uri="{BB962C8B-B14F-4D97-AF65-F5344CB8AC3E}">
        <p14:creationId xmlns:p14="http://schemas.microsoft.com/office/powerpoint/2010/main" val="30165454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Business profits will go to Line 12 of the 1040</a:t>
            </a:r>
          </a:p>
          <a:p>
            <a:r>
              <a:rPr lang="en-US" altLang="en-US" dirty="0"/>
              <a:t>In the 1040 View, click on line 12 to access documents completed for Sch. C.</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D2E3F08F-37B6-4F3B-BC85-61E281D82088}" type="slidenum">
              <a:rPr lang="en-US" altLang="en-US"/>
              <a:pPr>
                <a:spcBef>
                  <a:spcPct val="0"/>
                </a:spcBef>
              </a:pPr>
              <a:t>59</a:t>
            </a:fld>
            <a:endParaRPr lang="en-US" altLang="en-US" dirty="0"/>
          </a:p>
        </p:txBody>
      </p:sp>
      <p:sp>
        <p:nvSpPr>
          <p:cNvPr id="2" name="Date Placeholder 1"/>
          <p:cNvSpPr>
            <a:spLocks noGrp="1"/>
          </p:cNvSpPr>
          <p:nvPr>
            <p:ph type="dt" idx="10"/>
          </p:nvPr>
        </p:nvSpPr>
        <p:spPr/>
        <p:txBody>
          <a:bodyPr/>
          <a:lstStyle/>
          <a:p>
            <a:fld id="{4F3BC6ED-A88A-4B3E-825B-E562BA996D16}" type="datetime1">
              <a:rPr lang="en-US" smtClean="0"/>
              <a:t>10/18/2019</a:t>
            </a:fld>
            <a:endParaRPr lang="en-US" dirty="0"/>
          </a:p>
        </p:txBody>
      </p:sp>
      <p:sp>
        <p:nvSpPr>
          <p:cNvPr id="3" name="Header Placeholder 2"/>
          <p:cNvSpPr>
            <a:spLocks noGrp="1"/>
          </p:cNvSpPr>
          <p:nvPr>
            <p:ph type="hdr" sz="quarter" idx="11"/>
          </p:nvPr>
        </p:nvSpPr>
        <p:spPr/>
        <p:txBody>
          <a:bodyPr/>
          <a:lstStyle/>
          <a:p>
            <a:r>
              <a:rPr lang="en-US"/>
              <a:t>Business Income 2017 TY</a:t>
            </a:r>
            <a:endParaRPr lang="en-US" dirty="0"/>
          </a:p>
        </p:txBody>
      </p:sp>
    </p:spTree>
    <p:extLst>
      <p:ext uri="{BB962C8B-B14F-4D97-AF65-F5344CB8AC3E}">
        <p14:creationId xmlns:p14="http://schemas.microsoft.com/office/powerpoint/2010/main" val="23075194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actual tax form</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7D29BC6B-1057-4F63-9EB9-7F1AE9785DEA}" type="slidenum">
              <a:rPr lang="en-US" altLang="en-US"/>
              <a:pPr>
                <a:spcBef>
                  <a:spcPct val="0"/>
                </a:spcBef>
              </a:pPr>
              <a:t>60</a:t>
            </a:fld>
            <a:endParaRPr lang="en-US" altLang="en-US" dirty="0"/>
          </a:p>
        </p:txBody>
      </p:sp>
      <p:sp>
        <p:nvSpPr>
          <p:cNvPr id="2" name="Date Placeholder 1"/>
          <p:cNvSpPr>
            <a:spLocks noGrp="1"/>
          </p:cNvSpPr>
          <p:nvPr>
            <p:ph type="dt" idx="10"/>
          </p:nvPr>
        </p:nvSpPr>
        <p:spPr/>
        <p:txBody>
          <a:bodyPr/>
          <a:lstStyle/>
          <a:p>
            <a:fld id="{56A6A8FD-64F0-4A65-881F-CDC77EC0535C}" type="datetime1">
              <a:rPr lang="en-US" smtClean="0"/>
              <a:t>10/18/2019</a:t>
            </a:fld>
            <a:endParaRPr lang="en-US" dirty="0"/>
          </a:p>
        </p:txBody>
      </p:sp>
      <p:sp>
        <p:nvSpPr>
          <p:cNvPr id="3" name="Header Placeholder 2"/>
          <p:cNvSpPr>
            <a:spLocks noGrp="1"/>
          </p:cNvSpPr>
          <p:nvPr>
            <p:ph type="hdr" sz="quarter" idx="11"/>
          </p:nvPr>
        </p:nvSpPr>
        <p:spPr/>
        <p:txBody>
          <a:bodyPr/>
          <a:lstStyle/>
          <a:p>
            <a:r>
              <a:rPr lang="en-US"/>
              <a:t>Business Income 2017 TY</a:t>
            </a:r>
            <a:endParaRPr lang="en-US" dirty="0"/>
          </a:p>
        </p:txBody>
      </p:sp>
    </p:spTree>
    <p:extLst>
      <p:ext uri="{BB962C8B-B14F-4D97-AF65-F5344CB8AC3E}">
        <p14:creationId xmlns:p14="http://schemas.microsoft.com/office/powerpoint/2010/main" val="40733301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37DF4F67-FA3F-4400-95A5-176E5F2090AE}" type="slidenum">
              <a:rPr lang="en-GB" altLang="en-US">
                <a:solidFill>
                  <a:srgbClr val="000000"/>
                </a:solidFill>
                <a:ea typeface="MS PGothic" pitchFamily="34" charset="-128"/>
              </a:rPr>
              <a:pPr>
                <a:spcBef>
                  <a:spcPct val="0"/>
                </a:spcBef>
              </a:pPr>
              <a:t>61</a:t>
            </a:fld>
            <a:endParaRPr lang="en-GB" altLang="en-US" dirty="0">
              <a:solidFill>
                <a:srgbClr val="000000"/>
              </a:solidFill>
              <a:ea typeface="MS PGothic" pitchFamily="34" charset="-128"/>
            </a:endParaRPr>
          </a:p>
        </p:txBody>
      </p:sp>
      <p:sp>
        <p:nvSpPr>
          <p:cNvPr id="107523"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7524" name="Rectangle 2"/>
          <p:cNvSpPr>
            <a:spLocks noGrp="1" noChangeArrowheads="1"/>
          </p:cNvSpPr>
          <p:nvPr>
            <p:ph type="body" idx="1"/>
          </p:nvPr>
        </p:nvSpPr>
        <p:spPr bwMode="auto">
          <a:xfrm>
            <a:off x="701356" y="4416500"/>
            <a:ext cx="5607691" cy="12970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170867" indent="-170867">
              <a:spcBef>
                <a:spcPct val="0"/>
              </a:spcBef>
              <a:buClr>
                <a:schemeClr val="accent2">
                  <a:lumMod val="75000"/>
                </a:schemeClr>
              </a:buClr>
              <a:buSzPct val="120000"/>
              <a:buFont typeface="Arial" panose="020B0604020202020204" pitchFamily="34" charset="0"/>
              <a:buChar char="•"/>
            </a:pPr>
            <a:r>
              <a:rPr lang="en-US" altLang="en-US" dirty="0"/>
              <a:t>Consider the business.</a:t>
            </a:r>
          </a:p>
          <a:p>
            <a:pPr marL="626513" lvl="1" indent="-170867">
              <a:spcBef>
                <a:spcPct val="0"/>
              </a:spcBef>
              <a:buClr>
                <a:schemeClr val="accent2">
                  <a:lumMod val="75000"/>
                </a:schemeClr>
              </a:buClr>
              <a:buSzPct val="120000"/>
              <a:buFont typeface="Wingdings" panose="05000000000000000000" pitchFamily="2" charset="2"/>
              <a:buChar char="§"/>
            </a:pPr>
            <a:r>
              <a:rPr lang="en-US" altLang="en-US" dirty="0"/>
              <a:t>Is it likely that the Taxpayer would have cash income?</a:t>
            </a:r>
          </a:p>
          <a:p>
            <a:pPr marL="626513" lvl="1" indent="-170867">
              <a:spcBef>
                <a:spcPct val="0"/>
              </a:spcBef>
              <a:buClr>
                <a:schemeClr val="accent2">
                  <a:lumMod val="75000"/>
                </a:schemeClr>
              </a:buClr>
              <a:buSzPct val="120000"/>
              <a:buFont typeface="Wingdings" panose="05000000000000000000" pitchFamily="2" charset="2"/>
              <a:buChar char="§"/>
            </a:pPr>
            <a:r>
              <a:rPr lang="en-US" altLang="en-US" dirty="0"/>
              <a:t>If so, ask about it.</a:t>
            </a:r>
          </a:p>
          <a:p>
            <a:pPr marL="170867" indent="-170867">
              <a:spcBef>
                <a:spcPct val="0"/>
              </a:spcBef>
              <a:buClr>
                <a:schemeClr val="accent2">
                  <a:lumMod val="75000"/>
                </a:schemeClr>
              </a:buClr>
              <a:buSzPct val="120000"/>
              <a:buFont typeface="Arial" panose="020B0604020202020204" pitchFamily="34" charset="0"/>
              <a:buChar char="•"/>
            </a:pPr>
            <a:r>
              <a:rPr lang="en-US" altLang="en-US" dirty="0"/>
              <a:t>All Income must be reported.</a:t>
            </a:r>
          </a:p>
          <a:p>
            <a:pPr marL="170867" indent="-170867">
              <a:spcBef>
                <a:spcPct val="0"/>
              </a:spcBef>
              <a:buClr>
                <a:schemeClr val="accent2">
                  <a:lumMod val="75000"/>
                </a:schemeClr>
              </a:buClr>
              <a:buSzPct val="120000"/>
              <a:buFont typeface="Arial" panose="020B0604020202020204" pitchFamily="34" charset="0"/>
              <a:buChar char="•"/>
            </a:pPr>
            <a:r>
              <a:rPr lang="en-US" altLang="en-US" dirty="0"/>
              <a:t>All Form 1099-MISCs</a:t>
            </a:r>
            <a:r>
              <a:rPr lang="en-US" altLang="en-US" baseline="0" dirty="0"/>
              <a:t> must be input into TaxSlayer as a 1099-MISC (not summarized to “other income”)</a:t>
            </a:r>
          </a:p>
        </p:txBody>
      </p:sp>
      <p:sp>
        <p:nvSpPr>
          <p:cNvPr id="2" name="Date Placeholder 1"/>
          <p:cNvSpPr>
            <a:spLocks noGrp="1"/>
          </p:cNvSpPr>
          <p:nvPr>
            <p:ph type="dt" idx="10"/>
          </p:nvPr>
        </p:nvSpPr>
        <p:spPr/>
        <p:txBody>
          <a:bodyPr/>
          <a:lstStyle/>
          <a:p>
            <a:fld id="{A5D05607-6915-43A7-88E6-D6D361E1966E}" type="datetime1">
              <a:rPr lang="en-US" smtClean="0"/>
              <a:t>10/18/2019</a:t>
            </a:fld>
            <a:endParaRPr lang="en-US" dirty="0"/>
          </a:p>
        </p:txBody>
      </p:sp>
      <p:sp>
        <p:nvSpPr>
          <p:cNvPr id="3" name="Header Placeholder 2"/>
          <p:cNvSpPr>
            <a:spLocks noGrp="1"/>
          </p:cNvSpPr>
          <p:nvPr>
            <p:ph type="hdr" sz="quarter" idx="11"/>
          </p:nvPr>
        </p:nvSpPr>
        <p:spPr/>
        <p:txBody>
          <a:bodyPr/>
          <a:lstStyle/>
          <a:p>
            <a:r>
              <a:rPr lang="en-US"/>
              <a:t>Business Income 2017 TY</a:t>
            </a:r>
            <a:endParaRPr lang="en-US" dirty="0"/>
          </a:p>
        </p:txBody>
      </p:sp>
    </p:spTree>
    <p:extLst>
      <p:ext uri="{BB962C8B-B14F-4D97-AF65-F5344CB8AC3E}">
        <p14:creationId xmlns:p14="http://schemas.microsoft.com/office/powerpoint/2010/main" val="10967190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Review</a:t>
            </a:r>
            <a:r>
              <a:rPr lang="en-US" altLang="en-US" dirty="0"/>
              <a:t> how good records help taxpayers: Refer to 4012 F-13</a:t>
            </a:r>
          </a:p>
          <a:p>
            <a:pPr>
              <a:buFontTx/>
              <a:buChar char="•"/>
            </a:pPr>
            <a:r>
              <a:rPr lang="en-US" altLang="en-US" dirty="0"/>
              <a:t>Monitor the progress of their business</a:t>
            </a:r>
          </a:p>
          <a:p>
            <a:pPr>
              <a:buFontTx/>
              <a:buChar char="•"/>
            </a:pPr>
            <a:r>
              <a:rPr lang="en-US" altLang="en-US" dirty="0"/>
              <a:t>Prepare their financial statements</a:t>
            </a:r>
          </a:p>
          <a:p>
            <a:pPr>
              <a:buFontTx/>
              <a:buChar char="•"/>
            </a:pPr>
            <a:r>
              <a:rPr lang="en-US" altLang="en-US" dirty="0"/>
              <a:t>Identify source of receipts</a:t>
            </a:r>
          </a:p>
          <a:p>
            <a:pPr>
              <a:buFontTx/>
              <a:buChar char="•"/>
            </a:pPr>
            <a:r>
              <a:rPr lang="en-US" altLang="en-US" dirty="0"/>
              <a:t>Keep track of deductible expenses</a:t>
            </a:r>
          </a:p>
          <a:p>
            <a:pPr>
              <a:buFontTx/>
              <a:buChar char="•"/>
            </a:pPr>
            <a:r>
              <a:rPr lang="en-US" altLang="en-US" dirty="0"/>
              <a:t>Prepare tax returns</a:t>
            </a:r>
          </a:p>
          <a:p>
            <a:pPr>
              <a:buFontTx/>
              <a:buChar char="•"/>
            </a:pPr>
            <a:r>
              <a:rPr lang="en-US" altLang="en-US" dirty="0"/>
              <a:t>Support items reported on tax returns</a:t>
            </a:r>
          </a:p>
          <a:p>
            <a:r>
              <a:rPr lang="en-US" altLang="en-US" b="1" dirty="0"/>
              <a:t>Ask</a:t>
            </a:r>
            <a:r>
              <a:rPr lang="en-US" altLang="en-US" dirty="0"/>
              <a:t>: What are examples of business-related supporting documents? </a:t>
            </a:r>
          </a:p>
          <a:p>
            <a:r>
              <a:rPr lang="en-US" altLang="en-US" b="1" dirty="0"/>
              <a:t>Answer</a:t>
            </a:r>
            <a:r>
              <a:rPr lang="en-US" altLang="en-US" dirty="0"/>
              <a:t>: Sales slips, paid bills, invoices, receipts, deposit slips, canceled checks.</a:t>
            </a:r>
          </a:p>
          <a:p>
            <a:endParaRPr lang="en-US" altLang="en-US" dirty="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D9B67FA8-9D08-4E7E-B23D-9B0854770998}" type="slidenum">
              <a:rPr lang="en-US" altLang="en-US"/>
              <a:pPr>
                <a:spcBef>
                  <a:spcPct val="0"/>
                </a:spcBef>
              </a:pPr>
              <a:t>62</a:t>
            </a:fld>
            <a:endParaRPr lang="en-US" altLang="en-US" dirty="0"/>
          </a:p>
        </p:txBody>
      </p:sp>
      <p:sp>
        <p:nvSpPr>
          <p:cNvPr id="2" name="Date Placeholder 1"/>
          <p:cNvSpPr>
            <a:spLocks noGrp="1"/>
          </p:cNvSpPr>
          <p:nvPr>
            <p:ph type="dt" idx="10"/>
          </p:nvPr>
        </p:nvSpPr>
        <p:spPr/>
        <p:txBody>
          <a:bodyPr/>
          <a:lstStyle/>
          <a:p>
            <a:fld id="{7B3E4428-1B2B-4A98-AD6A-065ADC8D52E5}" type="datetime1">
              <a:rPr lang="en-US" smtClean="0"/>
              <a:t>10/18/2019</a:t>
            </a:fld>
            <a:endParaRPr lang="en-US" dirty="0"/>
          </a:p>
        </p:txBody>
      </p:sp>
      <p:sp>
        <p:nvSpPr>
          <p:cNvPr id="3" name="Header Placeholder 2"/>
          <p:cNvSpPr>
            <a:spLocks noGrp="1"/>
          </p:cNvSpPr>
          <p:nvPr>
            <p:ph type="hdr" sz="quarter" idx="11"/>
          </p:nvPr>
        </p:nvSpPr>
        <p:spPr/>
        <p:txBody>
          <a:bodyPr/>
          <a:lstStyle/>
          <a:p>
            <a:r>
              <a:rPr lang="en-US"/>
              <a:t>Business Income 2017 TY</a:t>
            </a:r>
            <a:endParaRPr lang="en-US" dirty="0"/>
          </a:p>
        </p:txBody>
      </p:sp>
    </p:spTree>
    <p:extLst>
      <p:ext uri="{BB962C8B-B14F-4D97-AF65-F5344CB8AC3E}">
        <p14:creationId xmlns:p14="http://schemas.microsoft.com/office/powerpoint/2010/main" val="3692860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65BEECB4-72FF-4411-AB45-7D97EFF8A014}" type="datetime1">
              <a:rPr lang="en-US" smtClean="0"/>
              <a:pPr>
                <a:defRPr/>
              </a:pPr>
              <a:t>10/18/2019</a:t>
            </a:fld>
            <a:endParaRPr lang="en-US" dirty="0"/>
          </a:p>
        </p:txBody>
      </p:sp>
      <p:sp>
        <p:nvSpPr>
          <p:cNvPr id="334852"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B5E07BDB-623B-4AE2-86C7-B2297C671F9D}" type="slidenum">
              <a:rPr lang="en-US" altLang="en-US"/>
              <a:pPr algn="r" eaLnBrk="1" hangingPunct="1">
                <a:spcBef>
                  <a:spcPct val="0"/>
                </a:spcBef>
              </a:pPr>
              <a:t>63</a:t>
            </a:fld>
            <a:endParaRPr lang="en-US" altLang="en-US" dirty="0"/>
          </a:p>
        </p:txBody>
      </p:sp>
      <p:sp>
        <p:nvSpPr>
          <p:cNvPr id="33485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cs typeface="Arial" panose="020B0604020202020204" pitchFamily="34" charset="0"/>
              </a:rPr>
              <a:t> Emphasize that if taxpayer claims standard rate for mileage, TaxSlayer will calculate the expense &amp; include with other business expenses.</a:t>
            </a:r>
            <a:r>
              <a:rPr lang="en-US" altLang="en-US" baseline="0" dirty="0">
                <a:cs typeface="Arial" panose="020B0604020202020204" pitchFamily="34" charset="0"/>
              </a:rPr>
              <a:t>  If taxpayer wishes to claim actual expenses, the return is out of scope</a:t>
            </a:r>
            <a:endParaRPr lang="en-US" altLang="en-US" dirty="0">
              <a:cs typeface="Arial" panose="020B0604020202020204" pitchFamily="34" charset="0"/>
            </a:endParaRPr>
          </a:p>
        </p:txBody>
      </p:sp>
    </p:spTree>
    <p:extLst>
      <p:ext uri="{BB962C8B-B14F-4D97-AF65-F5344CB8AC3E}">
        <p14:creationId xmlns:p14="http://schemas.microsoft.com/office/powerpoint/2010/main" val="2484198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Direct student to open Pub 4012 to Page </a:t>
            </a:r>
            <a:r>
              <a:rPr lang="en-US" altLang="en-US" b="1" dirty="0" smtClean="0"/>
              <a:t>B-7 </a:t>
            </a:r>
            <a:r>
              <a:rPr lang="en-US" altLang="en-US" b="1" dirty="0"/>
              <a:t>and then lead the discussion</a:t>
            </a:r>
            <a:br>
              <a:rPr lang="en-US" altLang="en-US" b="1" dirty="0"/>
            </a:br>
            <a:endParaRPr lang="en-US" altLang="en-US" b="1" dirty="0"/>
          </a:p>
          <a:p>
            <a:r>
              <a:rPr lang="en-US" altLang="en-US" b="1" dirty="0"/>
              <a:t>Don’t miss the footnotes</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C00000"/>
              </a:buClr>
              <a:buFont typeface="Calibri" panose="020F0502020204030204" pitchFamily="34" charset="0"/>
              <a:buChar char="●"/>
              <a:defRPr sz="1300">
                <a:solidFill>
                  <a:schemeClr val="tx1"/>
                </a:solidFill>
                <a:latin typeface="Calibri" panose="020F0502020204030204" pitchFamily="34" charset="0"/>
              </a:defRPr>
            </a:lvl1pPr>
            <a:lvl2pPr marL="785372" indent="-302066">
              <a:spcBef>
                <a:spcPct val="30000"/>
              </a:spcBef>
              <a:buClr>
                <a:srgbClr val="008000"/>
              </a:buClr>
              <a:buSzPct val="70000"/>
              <a:buFont typeface="Wingdings" panose="05000000000000000000" pitchFamily="2" charset="2"/>
              <a:buChar char="n"/>
              <a:defRPr sz="1300">
                <a:solidFill>
                  <a:schemeClr val="tx1"/>
                </a:solidFill>
                <a:latin typeface="Calibri" panose="020F0502020204030204" pitchFamily="34" charset="0"/>
              </a:defRPr>
            </a:lvl2pPr>
            <a:lvl3pPr marL="1208265" indent="-241653">
              <a:spcBef>
                <a:spcPct val="30000"/>
              </a:spcBef>
              <a:buClr>
                <a:schemeClr val="tx2"/>
              </a:buClr>
              <a:buSzPct val="70000"/>
              <a:buFont typeface="Wingdings" panose="05000000000000000000" pitchFamily="2" charset="2"/>
              <a:buChar char="®"/>
              <a:defRPr sz="1300">
                <a:solidFill>
                  <a:schemeClr val="tx1"/>
                </a:solidFill>
                <a:latin typeface="Calibri" panose="020F0502020204030204" pitchFamily="34" charset="0"/>
              </a:defRPr>
            </a:lvl3pPr>
            <a:lvl4pPr marL="1691571" indent="-241653">
              <a:spcBef>
                <a:spcPct val="30000"/>
              </a:spcBef>
              <a:buFont typeface="Arial" panose="020B0604020202020204" pitchFamily="34" charset="0"/>
              <a:buChar char="•"/>
              <a:defRPr sz="1300">
                <a:solidFill>
                  <a:schemeClr val="tx1"/>
                </a:solidFill>
                <a:latin typeface="Calibri" panose="020F0502020204030204" pitchFamily="34" charset="0"/>
              </a:defRPr>
            </a:lvl4pPr>
            <a:lvl5pPr marL="2174878" indent="-241653">
              <a:spcBef>
                <a:spcPct val="30000"/>
              </a:spcBef>
              <a:buFont typeface="Arial" panose="020B0604020202020204" pitchFamily="34" charset="0"/>
              <a:buChar char="•"/>
              <a:defRPr sz="1300">
                <a:solidFill>
                  <a:schemeClr val="tx1"/>
                </a:solidFill>
                <a:latin typeface="Calibri" panose="020F0502020204030204" pitchFamily="34" charset="0"/>
              </a:defRPr>
            </a:lvl5pPr>
            <a:lvl6pPr marL="2658184"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3141490"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624796"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4108102"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ClrTx/>
              <a:buFontTx/>
              <a:buNone/>
            </a:pPr>
            <a:fld id="{40A10866-2820-46CB-8D77-63ABCBEA09B7}" type="slidenum">
              <a:rPr lang="en-US" altLang="en-US" smtClean="0"/>
              <a:pPr>
                <a:spcBef>
                  <a:spcPct val="0"/>
                </a:spcBef>
                <a:buClrTx/>
                <a:buFontTx/>
                <a:buNone/>
              </a:pPr>
              <a:t>6</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6943985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Business Income 2017 TY</a:t>
            </a:r>
            <a:endParaRPr lang="en-US" dirty="0"/>
          </a:p>
        </p:txBody>
      </p:sp>
      <p:sp>
        <p:nvSpPr>
          <p:cNvPr id="5" name="Date Placeholder 4"/>
          <p:cNvSpPr>
            <a:spLocks noGrp="1"/>
          </p:cNvSpPr>
          <p:nvPr>
            <p:ph type="dt" idx="11"/>
          </p:nvPr>
        </p:nvSpPr>
        <p:spPr/>
        <p:txBody>
          <a:bodyPr/>
          <a:lstStyle/>
          <a:p>
            <a:fld id="{B308EC77-32EC-46C4-A3BB-BB71E5F62260}" type="datetime1">
              <a:rPr lang="en-US" smtClean="0"/>
              <a:t>10/18/2019</a:t>
            </a:fld>
            <a:endParaRPr lang="en-US" dirty="0"/>
          </a:p>
        </p:txBody>
      </p:sp>
      <p:sp>
        <p:nvSpPr>
          <p:cNvPr id="6" name="Slide Number Placeholder 5"/>
          <p:cNvSpPr>
            <a:spLocks noGrp="1"/>
          </p:cNvSpPr>
          <p:nvPr>
            <p:ph type="sldNum" sz="quarter" idx="12"/>
          </p:nvPr>
        </p:nvSpPr>
        <p:spPr/>
        <p:txBody>
          <a:bodyPr/>
          <a:lstStyle/>
          <a:p>
            <a:fld id="{493D3F23-AD5A-4D1A-94BD-79F15D43E731}" type="slidenum">
              <a:rPr lang="en-US" smtClean="0"/>
              <a:t>65</a:t>
            </a:fld>
            <a:endParaRPr lang="en-US" dirty="0"/>
          </a:p>
        </p:txBody>
      </p:sp>
    </p:spTree>
    <p:extLst>
      <p:ext uri="{BB962C8B-B14F-4D97-AF65-F5344CB8AC3E}">
        <p14:creationId xmlns:p14="http://schemas.microsoft.com/office/powerpoint/2010/main" val="11494316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Business Income 2017 TY</a:t>
            </a:r>
            <a:endParaRPr lang="en-US" dirty="0"/>
          </a:p>
        </p:txBody>
      </p:sp>
      <p:sp>
        <p:nvSpPr>
          <p:cNvPr id="5" name="Date Placeholder 4"/>
          <p:cNvSpPr>
            <a:spLocks noGrp="1"/>
          </p:cNvSpPr>
          <p:nvPr>
            <p:ph type="dt" idx="11"/>
          </p:nvPr>
        </p:nvSpPr>
        <p:spPr/>
        <p:txBody>
          <a:bodyPr/>
          <a:lstStyle/>
          <a:p>
            <a:fld id="{F56119D4-BCA5-46B0-8DED-534DD9144BDB}" type="datetime1">
              <a:rPr lang="en-US" smtClean="0"/>
              <a:t>10/18/2019</a:t>
            </a:fld>
            <a:endParaRPr lang="en-US" dirty="0"/>
          </a:p>
        </p:txBody>
      </p:sp>
      <p:sp>
        <p:nvSpPr>
          <p:cNvPr id="6" name="Slide Number Placeholder 5"/>
          <p:cNvSpPr>
            <a:spLocks noGrp="1"/>
          </p:cNvSpPr>
          <p:nvPr>
            <p:ph type="sldNum" sz="quarter" idx="12"/>
          </p:nvPr>
        </p:nvSpPr>
        <p:spPr/>
        <p:txBody>
          <a:bodyPr/>
          <a:lstStyle/>
          <a:p>
            <a:fld id="{493D3F23-AD5A-4D1A-94BD-79F15D43E731}" type="slidenum">
              <a:rPr lang="en-US" smtClean="0"/>
              <a:t>66</a:t>
            </a:fld>
            <a:endParaRPr lang="en-US" dirty="0"/>
          </a:p>
        </p:txBody>
      </p:sp>
    </p:spTree>
    <p:extLst>
      <p:ext uri="{BB962C8B-B14F-4D97-AF65-F5344CB8AC3E}">
        <p14:creationId xmlns:p14="http://schemas.microsoft.com/office/powerpoint/2010/main" val="39755545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14837C61-B0AF-41CF-BC61-AC02CFC8F18E}" type="datetime1">
              <a:rPr lang="en-US" smtClean="0"/>
              <a:pPr>
                <a:defRPr/>
              </a:pPr>
              <a:t>10/18/2019</a:t>
            </a:fld>
            <a:endParaRPr lang="en-US" dirty="0"/>
          </a:p>
        </p:txBody>
      </p:sp>
      <p:sp>
        <p:nvSpPr>
          <p:cNvPr id="336900"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BEBD7F8-CD9D-4DF2-AF60-9F156E0D7F70}" type="slidenum">
              <a:rPr lang="en-US" altLang="en-US"/>
              <a:pPr algn="r" eaLnBrk="1" hangingPunct="1">
                <a:spcBef>
                  <a:spcPct val="0"/>
                </a:spcBef>
              </a:pPr>
              <a:t>67</a:t>
            </a:fld>
            <a:endParaRPr lang="en-US" altLang="en-US" dirty="0"/>
          </a:p>
        </p:txBody>
      </p:sp>
      <p:sp>
        <p:nvSpPr>
          <p:cNvPr id="33690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90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cs typeface="Arial" panose="020B0604020202020204" pitchFamily="34" charset="0"/>
              </a:rPr>
              <a:t> When a 1099-MISC is received</a:t>
            </a:r>
            <a:r>
              <a:rPr lang="en-US" altLang="en-US" baseline="0" dirty="0">
                <a:cs typeface="Arial" panose="020B0604020202020204" pitchFamily="34" charset="0"/>
              </a:rPr>
              <a:t> with box 7 filled in</a:t>
            </a:r>
            <a:r>
              <a:rPr lang="en-US" altLang="en-US" dirty="0">
                <a:cs typeface="Arial" panose="020B0604020202020204" pitchFamily="34" charset="0"/>
              </a:rPr>
              <a:t> (rather than a W-2), it indicates non-employee and must pay self-employment tax if income exceeds $400</a:t>
            </a:r>
          </a:p>
          <a:p>
            <a:pPr eaLnBrk="1" hangingPunct="1">
              <a:buFontTx/>
              <a:buNone/>
            </a:pPr>
            <a:endParaRPr lang="en-US" altLang="en-US" dirty="0">
              <a:cs typeface="Arial" panose="020B0604020202020204" pitchFamily="34" charset="0"/>
            </a:endParaRPr>
          </a:p>
          <a:p>
            <a:pPr marL="0" lvl="1" eaLnBrk="1" hangingPunct="1">
              <a:buFontTx/>
              <a:buChar char="•"/>
            </a:pPr>
            <a:r>
              <a:rPr lang="en-US" altLang="en-US" baseline="0" dirty="0">
                <a:cs typeface="Arial" panose="020B0604020202020204" pitchFamily="34" charset="0"/>
              </a:rPr>
              <a:t> TaxSlayer calculates the self-employment tax owed on 1040 Line 57 </a:t>
            </a:r>
          </a:p>
          <a:p>
            <a:pPr marL="0" lvl="1" eaLnBrk="1" hangingPunct="1">
              <a:buFontTx/>
              <a:buChar char="•"/>
            </a:pPr>
            <a:endParaRPr lang="en-US" altLang="en-US" baseline="0" dirty="0">
              <a:cs typeface="Arial" panose="020B0604020202020204" pitchFamily="34" charset="0"/>
            </a:endParaRPr>
          </a:p>
          <a:p>
            <a:pPr marL="0" lvl="1" eaLnBrk="1" hangingPunct="1">
              <a:buFontTx/>
              <a:buChar char="•"/>
            </a:pPr>
            <a:r>
              <a:rPr lang="en-US" altLang="en-US" baseline="0" dirty="0">
                <a:cs typeface="Arial" panose="020B0604020202020204" pitchFamily="34" charset="0"/>
              </a:rPr>
              <a:t>TaxSlayer calculates the amount that taxpayer can claim as an adjustment to income on Line 27 (one-half the self-employment tax)</a:t>
            </a:r>
          </a:p>
        </p:txBody>
      </p:sp>
    </p:spTree>
    <p:extLst>
      <p:ext uri="{BB962C8B-B14F-4D97-AF65-F5344CB8AC3E}">
        <p14:creationId xmlns:p14="http://schemas.microsoft.com/office/powerpoint/2010/main" val="37940652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14837C61-B0AF-41CF-BC61-AC02CFC8F18E}" type="datetime1">
              <a:rPr lang="en-US" smtClean="0"/>
              <a:pPr>
                <a:defRPr/>
              </a:pPr>
              <a:t>10/18/2019</a:t>
            </a:fld>
            <a:endParaRPr lang="en-US" dirty="0"/>
          </a:p>
        </p:txBody>
      </p:sp>
      <p:sp>
        <p:nvSpPr>
          <p:cNvPr id="336900"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BEBD7F8-CD9D-4DF2-AF60-9F156E0D7F70}" type="slidenum">
              <a:rPr lang="en-US" altLang="en-US"/>
              <a:pPr algn="r" eaLnBrk="1" hangingPunct="1">
                <a:spcBef>
                  <a:spcPct val="0"/>
                </a:spcBef>
              </a:pPr>
              <a:t>68</a:t>
            </a:fld>
            <a:endParaRPr lang="en-US" altLang="en-US" dirty="0"/>
          </a:p>
        </p:txBody>
      </p:sp>
      <p:sp>
        <p:nvSpPr>
          <p:cNvPr id="33690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90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cs typeface="Arial" panose="020B0604020202020204" pitchFamily="34" charset="0"/>
              </a:rPr>
              <a:t> When a 1099-MISC is received</a:t>
            </a:r>
            <a:r>
              <a:rPr lang="en-US" altLang="en-US" baseline="0" dirty="0">
                <a:cs typeface="Arial" panose="020B0604020202020204" pitchFamily="34" charset="0"/>
              </a:rPr>
              <a:t> with box 7 filled in</a:t>
            </a:r>
            <a:r>
              <a:rPr lang="en-US" altLang="en-US" dirty="0">
                <a:cs typeface="Arial" panose="020B0604020202020204" pitchFamily="34" charset="0"/>
              </a:rPr>
              <a:t> (rather than a W-2), it indicates non-employee and must pay self-employment tax if income exceeds $400</a:t>
            </a:r>
          </a:p>
          <a:p>
            <a:pPr eaLnBrk="1" hangingPunct="1">
              <a:buFontTx/>
              <a:buNone/>
            </a:pPr>
            <a:endParaRPr lang="en-US" altLang="en-US" dirty="0">
              <a:cs typeface="Arial" panose="020B0604020202020204" pitchFamily="34" charset="0"/>
            </a:endParaRPr>
          </a:p>
          <a:p>
            <a:pPr marL="0" lvl="1" eaLnBrk="1" hangingPunct="1">
              <a:buFontTx/>
              <a:buChar char="•"/>
            </a:pPr>
            <a:r>
              <a:rPr lang="en-US" altLang="en-US" baseline="0" dirty="0">
                <a:cs typeface="Arial" panose="020B0604020202020204" pitchFamily="34" charset="0"/>
              </a:rPr>
              <a:t> TaxSlayer calculates the self-employment tax owed on 1040 Line 57 </a:t>
            </a:r>
          </a:p>
          <a:p>
            <a:pPr marL="0" lvl="1" eaLnBrk="1" hangingPunct="1">
              <a:buFontTx/>
              <a:buChar char="•"/>
            </a:pPr>
            <a:endParaRPr lang="en-US" altLang="en-US" baseline="0" dirty="0">
              <a:cs typeface="Arial" panose="020B0604020202020204" pitchFamily="34" charset="0"/>
            </a:endParaRPr>
          </a:p>
          <a:p>
            <a:pPr marL="0" lvl="1" eaLnBrk="1" hangingPunct="1">
              <a:buFontTx/>
              <a:buChar char="•"/>
            </a:pPr>
            <a:r>
              <a:rPr lang="en-US" altLang="en-US" baseline="0" dirty="0">
                <a:cs typeface="Arial" panose="020B0604020202020204" pitchFamily="34" charset="0"/>
              </a:rPr>
              <a:t>TaxSlayer calculates the amount that taxpayer can claim as an adjustment to income on Line 27 (one-half the self-employment tax)</a:t>
            </a:r>
          </a:p>
        </p:txBody>
      </p:sp>
    </p:spTree>
    <p:extLst>
      <p:ext uri="{BB962C8B-B14F-4D97-AF65-F5344CB8AC3E}">
        <p14:creationId xmlns:p14="http://schemas.microsoft.com/office/powerpoint/2010/main" val="25157854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0267852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9843542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1288167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a:t> Requirement that student must spend at least some part of each of 5 calendar months of tax year in school can be a problem during student’s first or last year in college</a:t>
            </a:r>
          </a:p>
        </p:txBody>
      </p:sp>
      <p:sp>
        <p:nvSpPr>
          <p:cNvPr id="10342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3703F5-97E7-4F52-8B3B-70C86EC47588}" type="slidenum">
              <a:rPr lang="en-US" altLang="en-US" sz="1400"/>
              <a:pPr>
                <a:spcBef>
                  <a:spcPct val="0"/>
                </a:spcBef>
              </a:pPr>
              <a:t>72</a:t>
            </a:fld>
            <a:endParaRPr lang="en-US" altLang="en-US" sz="1400" dirty="0"/>
          </a:p>
        </p:txBody>
      </p:sp>
    </p:spTree>
    <p:extLst>
      <p:ext uri="{BB962C8B-B14F-4D97-AF65-F5344CB8AC3E}">
        <p14:creationId xmlns:p14="http://schemas.microsoft.com/office/powerpoint/2010/main" val="15297342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A90E980-1BC9-4EC9-8F55-28FFCD5E08FF}" type="datetime1">
              <a:rPr lang="en-US" smtClean="0"/>
              <a:pPr>
                <a:defRPr/>
              </a:pPr>
              <a:t>10/18/2019</a:t>
            </a:fld>
            <a:endParaRPr lang="en-US" dirty="0"/>
          </a:p>
        </p:txBody>
      </p:sp>
    </p:spTree>
    <p:extLst>
      <p:ext uri="{BB962C8B-B14F-4D97-AF65-F5344CB8AC3E}">
        <p14:creationId xmlns:p14="http://schemas.microsoft.com/office/powerpoint/2010/main" val="34898168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2867448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8675"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r>
              <a:rPr lang="en-GB" altLang="en-US" b="1" dirty="0">
                <a:latin typeface="+mn-lt"/>
              </a:rPr>
              <a:t>MFS – Lived With Spouse Anytime During The Year</a:t>
            </a:r>
          </a:p>
          <a:p>
            <a:pPr lvl="1"/>
            <a:r>
              <a:rPr lang="en-GB" altLang="en-US" b="1" dirty="0">
                <a:latin typeface="+mn-lt"/>
              </a:rPr>
              <a:t>Cannot claim credit for the elderly or the disabled, cannot claim education credits, EIC</a:t>
            </a:r>
          </a:p>
          <a:p>
            <a:pPr lvl="1"/>
            <a:r>
              <a:rPr lang="en-GB" altLang="en-US" b="1" dirty="0">
                <a:latin typeface="+mn-lt"/>
              </a:rPr>
              <a:t>Must include social security benefits as income (up to 85% can be taxable)</a:t>
            </a:r>
            <a:r>
              <a:rPr lang="ar-SA" altLang="en-US" b="1" dirty="0">
                <a:latin typeface="+mn-lt"/>
                <a:cs typeface="Calibri" panose="020F0502020204030204" pitchFamily="34" charset="0"/>
              </a:rPr>
              <a:t>‏</a:t>
            </a:r>
            <a:r>
              <a:rPr lang="en-US" altLang="en-US" b="1" dirty="0">
                <a:latin typeface="+mn-lt"/>
              </a:rPr>
              <a:t>, unless lived apart the whole year</a:t>
            </a:r>
            <a:endParaRPr lang="en-GB" altLang="en-US" b="1" dirty="0">
              <a:latin typeface="+mn-lt"/>
            </a:endParaRPr>
          </a:p>
          <a:p>
            <a:pPr marL="223838" lvl="1" indent="0" eaLnBrk="1" hangingPunct="1">
              <a:spcBef>
                <a:spcPct val="0"/>
              </a:spcBef>
              <a:buNone/>
            </a:pPr>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067263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10248" y="4459526"/>
            <a:ext cx="5681980" cy="4224814"/>
          </a:xfrm>
          <a:prstGeom prst="rect">
            <a:avLst/>
          </a:prstGeom>
        </p:spPr>
        <p:txBody>
          <a:bodyPr spcFirstLastPara="1" wrap="square" lIns="94225" tIns="47100" rIns="94225" bIns="47100" anchor="t" anchorCtr="0">
            <a:noAutofit/>
          </a:bodyPr>
          <a:lstStyle/>
          <a:p>
            <a:pPr marL="0" lvl="0" indent="0" algn="l" rtl="0">
              <a:spcBef>
                <a:spcPts val="420"/>
              </a:spcBef>
              <a:spcAft>
                <a:spcPts val="0"/>
              </a:spcAft>
              <a:buNone/>
            </a:pPr>
            <a:endParaRPr dirty="0"/>
          </a:p>
        </p:txBody>
      </p:sp>
      <p:sp>
        <p:nvSpPr>
          <p:cNvPr id="94" name="Google Shape;94;p2: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46192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710248" y="4459526"/>
            <a:ext cx="5681980" cy="4224814"/>
          </a:xfrm>
          <a:prstGeom prst="rect">
            <a:avLst/>
          </a:prstGeom>
        </p:spPr>
        <p:txBody>
          <a:bodyPr spcFirstLastPara="1" wrap="square" lIns="94225" tIns="47100" rIns="94225" bIns="47100" anchor="t" anchorCtr="0">
            <a:noAutofit/>
          </a:bodyPr>
          <a:lstStyle/>
          <a:p>
            <a:pPr marL="0" lvl="0" indent="0" algn="l" rtl="0">
              <a:spcBef>
                <a:spcPts val="420"/>
              </a:spcBef>
              <a:spcAft>
                <a:spcPts val="0"/>
              </a:spcAft>
              <a:buNone/>
            </a:pPr>
            <a:endParaRPr dirty="0"/>
          </a:p>
        </p:txBody>
      </p:sp>
      <p:sp>
        <p:nvSpPr>
          <p:cNvPr id="102" name="Google Shape;102;p3: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32783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710248" y="4459526"/>
            <a:ext cx="5681980" cy="4224814"/>
          </a:xfrm>
          <a:prstGeom prst="rect">
            <a:avLst/>
          </a:prstGeom>
        </p:spPr>
        <p:txBody>
          <a:bodyPr spcFirstLastPara="1" wrap="square" lIns="94225" tIns="47100" rIns="94225" bIns="47100" anchor="t" anchorCtr="0">
            <a:noAutofit/>
          </a:bodyPr>
          <a:lstStyle/>
          <a:p>
            <a:pPr marL="0" lvl="0" indent="0" algn="l" rtl="0">
              <a:spcBef>
                <a:spcPts val="420"/>
              </a:spcBef>
              <a:spcAft>
                <a:spcPts val="0"/>
              </a:spcAft>
              <a:buNone/>
            </a:pPr>
            <a:endParaRPr dirty="0"/>
          </a:p>
        </p:txBody>
      </p:sp>
      <p:sp>
        <p:nvSpPr>
          <p:cNvPr id="110" name="Google Shape;110;p4: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6628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171450" lvl="0" indent="-82550" algn="l" rtl="0">
              <a:spcBef>
                <a:spcPts val="0"/>
              </a:spcBef>
              <a:spcAft>
                <a:spcPts val="0"/>
              </a:spcAft>
              <a:buClr>
                <a:schemeClr val="dk1"/>
              </a:buClr>
              <a:buSzPts val="1400"/>
              <a:buNone/>
            </a:pPr>
            <a:endParaRPr dirty="0"/>
          </a:p>
        </p:txBody>
      </p:sp>
      <p:sp>
        <p:nvSpPr>
          <p:cNvPr id="119" name="Google Shape;119;p5:notes"/>
          <p:cNvSpPr txBox="1">
            <a:spLocks noGrp="1"/>
          </p:cNvSpPr>
          <p:nvPr>
            <p:ph type="dt" idx="10"/>
          </p:nvPr>
        </p:nvSpPr>
        <p:spPr>
          <a:xfrm>
            <a:off x="4023092" y="0"/>
            <a:ext cx="3077739" cy="469424"/>
          </a:xfrm>
          <a:prstGeom prst="rect">
            <a:avLst/>
          </a:prstGeom>
          <a:noFill/>
          <a:ln>
            <a:noFill/>
          </a:ln>
        </p:spPr>
        <p:txBody>
          <a:bodyPr spcFirstLastPara="1" wrap="square" lIns="94225" tIns="47100" rIns="94225" bIns="47100" anchor="t" anchorCtr="0">
            <a:noAutofit/>
          </a:bodyPr>
          <a:lstStyle/>
          <a:p>
            <a:pPr marL="0" lvl="0" indent="0" algn="r" rtl="0">
              <a:spcBef>
                <a:spcPts val="0"/>
              </a:spcBef>
              <a:spcAft>
                <a:spcPts val="0"/>
              </a:spcAft>
              <a:buNone/>
            </a:pPr>
            <a:endParaRPr dirty="0"/>
          </a:p>
        </p:txBody>
      </p:sp>
      <p:sp>
        <p:nvSpPr>
          <p:cNvPr id="120" name="Google Shape;120;p5:notes"/>
          <p:cNvSpPr txBox="1">
            <a:spLocks noGrp="1"/>
          </p:cNvSpPr>
          <p:nvPr>
            <p:ph type="ftr" idx="11"/>
          </p:nvPr>
        </p:nvSpPr>
        <p:spPr>
          <a:xfrm>
            <a:off x="0" y="8917422"/>
            <a:ext cx="3077739" cy="469424"/>
          </a:xfrm>
          <a:prstGeom prst="rect">
            <a:avLst/>
          </a:prstGeom>
          <a:noFill/>
          <a:ln>
            <a:noFill/>
          </a:ln>
        </p:spPr>
        <p:txBody>
          <a:bodyPr spcFirstLastPara="1" wrap="square" lIns="94225" tIns="47100" rIns="94225" bIns="47100" anchor="b"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548508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710248" y="4459526"/>
            <a:ext cx="5681980" cy="4224814"/>
          </a:xfrm>
          <a:prstGeom prst="rect">
            <a:avLst/>
          </a:prstGeom>
        </p:spPr>
        <p:txBody>
          <a:bodyPr spcFirstLastPara="1" wrap="square" lIns="94225" tIns="47100" rIns="94225" bIns="47100" anchor="t" anchorCtr="0">
            <a:noAutofit/>
          </a:bodyPr>
          <a:lstStyle/>
          <a:p>
            <a:pPr marL="0" lvl="0" indent="0" algn="l" rtl="0">
              <a:spcBef>
                <a:spcPts val="420"/>
              </a:spcBef>
              <a:spcAft>
                <a:spcPts val="0"/>
              </a:spcAft>
              <a:buNone/>
            </a:pPr>
            <a:endParaRPr dirty="0"/>
          </a:p>
        </p:txBody>
      </p:sp>
      <p:sp>
        <p:nvSpPr>
          <p:cNvPr id="128" name="Google Shape;128;p6: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85910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710248" y="4459526"/>
            <a:ext cx="5681980" cy="4224814"/>
          </a:xfrm>
          <a:prstGeom prst="rect">
            <a:avLst/>
          </a:prstGeom>
        </p:spPr>
        <p:txBody>
          <a:bodyPr spcFirstLastPara="1" wrap="square" lIns="94225" tIns="47100" rIns="94225" bIns="47100" anchor="t" anchorCtr="0">
            <a:noAutofit/>
          </a:bodyPr>
          <a:lstStyle/>
          <a:p>
            <a:pPr marL="0" lvl="0" indent="0" algn="l" rtl="0">
              <a:spcBef>
                <a:spcPts val="420"/>
              </a:spcBef>
              <a:spcAft>
                <a:spcPts val="0"/>
              </a:spcAft>
              <a:buNone/>
            </a:pPr>
            <a:endParaRPr dirty="0"/>
          </a:p>
        </p:txBody>
      </p:sp>
      <p:sp>
        <p:nvSpPr>
          <p:cNvPr id="140" name="Google Shape;140;p7: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1738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710248" y="4459526"/>
            <a:ext cx="5681980" cy="4224814"/>
          </a:xfrm>
          <a:prstGeom prst="rect">
            <a:avLst/>
          </a:prstGeom>
        </p:spPr>
        <p:txBody>
          <a:bodyPr spcFirstLastPara="1" wrap="square" lIns="94225" tIns="47100" rIns="94225" bIns="47100" anchor="t" anchorCtr="0">
            <a:noAutofit/>
          </a:bodyPr>
          <a:lstStyle/>
          <a:p>
            <a:pPr marL="0" lvl="0" indent="0" algn="l" rtl="0">
              <a:spcBef>
                <a:spcPts val="420"/>
              </a:spcBef>
              <a:spcAft>
                <a:spcPts val="0"/>
              </a:spcAft>
              <a:buNone/>
            </a:pPr>
            <a:endParaRPr dirty="0"/>
          </a:p>
        </p:txBody>
      </p:sp>
      <p:sp>
        <p:nvSpPr>
          <p:cNvPr id="160" name="Google Shape;160;p9: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09123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0: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171450" lvl="0" indent="-82550" algn="l" rtl="0">
              <a:spcBef>
                <a:spcPts val="0"/>
              </a:spcBef>
              <a:spcAft>
                <a:spcPts val="0"/>
              </a:spcAft>
              <a:buClr>
                <a:schemeClr val="dk1"/>
              </a:buClr>
              <a:buSzPts val="1400"/>
              <a:buNone/>
            </a:pPr>
            <a:endParaRPr dirty="0"/>
          </a:p>
        </p:txBody>
      </p:sp>
      <p:sp>
        <p:nvSpPr>
          <p:cNvPr id="169" name="Google Shape;169;p10:notes"/>
          <p:cNvSpPr txBox="1">
            <a:spLocks noGrp="1"/>
          </p:cNvSpPr>
          <p:nvPr>
            <p:ph type="dt" idx="10"/>
          </p:nvPr>
        </p:nvSpPr>
        <p:spPr>
          <a:xfrm>
            <a:off x="4023092" y="0"/>
            <a:ext cx="3077739" cy="469424"/>
          </a:xfrm>
          <a:prstGeom prst="rect">
            <a:avLst/>
          </a:prstGeom>
          <a:noFill/>
          <a:ln>
            <a:noFill/>
          </a:ln>
        </p:spPr>
        <p:txBody>
          <a:bodyPr spcFirstLastPara="1" wrap="square" lIns="94225" tIns="47100" rIns="94225" bIns="47100" anchor="t" anchorCtr="0">
            <a:noAutofit/>
          </a:bodyPr>
          <a:lstStyle/>
          <a:p>
            <a:pPr marL="0" lvl="0" indent="0" algn="r" rtl="0">
              <a:spcBef>
                <a:spcPts val="0"/>
              </a:spcBef>
              <a:spcAft>
                <a:spcPts val="0"/>
              </a:spcAft>
              <a:buNone/>
            </a:pPr>
            <a:endParaRPr dirty="0"/>
          </a:p>
        </p:txBody>
      </p:sp>
      <p:sp>
        <p:nvSpPr>
          <p:cNvPr id="170" name="Google Shape;170;p10:notes"/>
          <p:cNvSpPr txBox="1">
            <a:spLocks noGrp="1"/>
          </p:cNvSpPr>
          <p:nvPr>
            <p:ph type="ftr" idx="11"/>
          </p:nvPr>
        </p:nvSpPr>
        <p:spPr>
          <a:xfrm>
            <a:off x="0" y="8917422"/>
            <a:ext cx="3077739" cy="469424"/>
          </a:xfrm>
          <a:prstGeom prst="rect">
            <a:avLst/>
          </a:prstGeom>
          <a:noFill/>
          <a:ln>
            <a:noFill/>
          </a:ln>
        </p:spPr>
        <p:txBody>
          <a:bodyPr spcFirstLastPara="1" wrap="square" lIns="94225" tIns="47100" rIns="94225" bIns="47100" anchor="b"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732218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a:spLocks noGrp="1" noRot="1" noChangeAspect="1"/>
          </p:cNvSpPr>
          <p:nvPr>
            <p:ph type="sldImg" idx="2"/>
          </p:nvPr>
        </p:nvSpPr>
        <p:spPr>
          <a:xfrm>
            <a:off x="422275" y="704850"/>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1: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171450" lvl="0" indent="-82550" algn="l" rtl="0">
              <a:spcBef>
                <a:spcPts val="0"/>
              </a:spcBef>
              <a:spcAft>
                <a:spcPts val="0"/>
              </a:spcAft>
              <a:buClr>
                <a:schemeClr val="dk1"/>
              </a:buClr>
              <a:buSzPts val="1400"/>
              <a:buNone/>
            </a:pPr>
            <a:endParaRPr dirty="0"/>
          </a:p>
        </p:txBody>
      </p:sp>
      <p:sp>
        <p:nvSpPr>
          <p:cNvPr id="179" name="Google Shape;179;p11:notes"/>
          <p:cNvSpPr txBox="1">
            <a:spLocks noGrp="1"/>
          </p:cNvSpPr>
          <p:nvPr>
            <p:ph type="dt" idx="10"/>
          </p:nvPr>
        </p:nvSpPr>
        <p:spPr>
          <a:xfrm>
            <a:off x="4023092" y="0"/>
            <a:ext cx="3077739" cy="469424"/>
          </a:xfrm>
          <a:prstGeom prst="rect">
            <a:avLst/>
          </a:prstGeom>
          <a:noFill/>
          <a:ln>
            <a:noFill/>
          </a:ln>
        </p:spPr>
        <p:txBody>
          <a:bodyPr spcFirstLastPara="1" wrap="square" lIns="94225" tIns="47100" rIns="94225" bIns="47100" anchor="t" anchorCtr="0">
            <a:noAutofit/>
          </a:bodyPr>
          <a:lstStyle/>
          <a:p>
            <a:pPr marL="0" lvl="0" indent="0" algn="r" rtl="0">
              <a:spcBef>
                <a:spcPts val="0"/>
              </a:spcBef>
              <a:spcAft>
                <a:spcPts val="0"/>
              </a:spcAft>
              <a:buNone/>
            </a:pPr>
            <a:endParaRPr dirty="0"/>
          </a:p>
        </p:txBody>
      </p:sp>
      <p:sp>
        <p:nvSpPr>
          <p:cNvPr id="180" name="Google Shape;180;p11:notes"/>
          <p:cNvSpPr txBox="1">
            <a:spLocks noGrp="1"/>
          </p:cNvSpPr>
          <p:nvPr>
            <p:ph type="ftr" idx="11"/>
          </p:nvPr>
        </p:nvSpPr>
        <p:spPr>
          <a:xfrm>
            <a:off x="0" y="8917422"/>
            <a:ext cx="3077739" cy="469424"/>
          </a:xfrm>
          <a:prstGeom prst="rect">
            <a:avLst/>
          </a:prstGeom>
          <a:noFill/>
          <a:ln>
            <a:noFill/>
          </a:ln>
        </p:spPr>
        <p:txBody>
          <a:bodyPr spcFirstLastPara="1" wrap="square" lIns="94225" tIns="47100" rIns="94225" bIns="47100" anchor="b"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862374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2172340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4294967295"/>
          </p:nvPr>
        </p:nvSpPr>
        <p:spPr bwMode="auto">
          <a:xfrm>
            <a:off x="3970674" y="8829847"/>
            <a:ext cx="3038155" cy="4649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7" tIns="45283" rIns="90567" bIns="45283"/>
          <a:lstStyle>
            <a:lvl1pPr>
              <a:spcBef>
                <a:spcPct val="30000"/>
              </a:spcBef>
              <a:buClr>
                <a:srgbClr val="C00000"/>
              </a:buClr>
              <a:buFont typeface="Calibri" pitchFamily="34" charset="0"/>
              <a:buChar char="●"/>
              <a:defRPr sz="1200">
                <a:solidFill>
                  <a:schemeClr val="tx1"/>
                </a:solidFill>
                <a:latin typeface="Calibri" pitchFamily="34" charset="0"/>
              </a:defRPr>
            </a:lvl1pPr>
            <a:lvl2pPr marL="755673" indent="-289675">
              <a:spcBef>
                <a:spcPct val="30000"/>
              </a:spcBef>
              <a:buClr>
                <a:srgbClr val="006666"/>
              </a:buClr>
              <a:buSzPct val="70000"/>
              <a:buFont typeface="Wingdings" pitchFamily="2" charset="2"/>
              <a:buChar char="n"/>
              <a:defRPr sz="1200">
                <a:solidFill>
                  <a:schemeClr val="tx1"/>
                </a:solidFill>
                <a:latin typeface="Calibri" pitchFamily="34" charset="0"/>
              </a:defRPr>
            </a:lvl2pPr>
            <a:lvl3pPr marL="1163422" indent="-231425">
              <a:spcBef>
                <a:spcPct val="30000"/>
              </a:spcBef>
              <a:buClr>
                <a:srgbClr val="000099"/>
              </a:buClr>
              <a:buSzPct val="70000"/>
              <a:buFont typeface="Wingdings" pitchFamily="2" charset="2"/>
              <a:buChar char="®"/>
              <a:defRPr sz="1200">
                <a:solidFill>
                  <a:schemeClr val="tx1"/>
                </a:solidFill>
                <a:latin typeface="Calibri" pitchFamily="34" charset="0"/>
              </a:defRPr>
            </a:lvl3pPr>
            <a:lvl4pPr marL="1629419" indent="-231425">
              <a:spcBef>
                <a:spcPct val="30000"/>
              </a:spcBef>
              <a:buFont typeface="Arial" charset="0"/>
              <a:buChar char="•"/>
              <a:defRPr sz="1200">
                <a:solidFill>
                  <a:schemeClr val="tx1"/>
                </a:solidFill>
                <a:latin typeface="Calibri" pitchFamily="34" charset="0"/>
              </a:defRPr>
            </a:lvl4pPr>
            <a:lvl5pPr marL="2095416" indent="-231425">
              <a:spcBef>
                <a:spcPct val="30000"/>
              </a:spcBef>
              <a:buFont typeface="Arial" charset="0"/>
              <a:buChar char="•"/>
              <a:defRPr sz="1200">
                <a:solidFill>
                  <a:schemeClr val="tx1"/>
                </a:solidFill>
                <a:latin typeface="Calibri" pitchFamily="34" charset="0"/>
              </a:defRPr>
            </a:lvl5pPr>
            <a:lvl6pPr marL="2548821" indent="-231425" eaLnBrk="0" fontAlgn="base" hangingPunct="0">
              <a:spcBef>
                <a:spcPct val="30000"/>
              </a:spcBef>
              <a:spcAft>
                <a:spcPct val="0"/>
              </a:spcAft>
              <a:buFont typeface="Arial" charset="0"/>
              <a:buChar char="•"/>
              <a:defRPr sz="1200">
                <a:solidFill>
                  <a:schemeClr val="tx1"/>
                </a:solidFill>
                <a:latin typeface="Calibri" pitchFamily="34" charset="0"/>
              </a:defRPr>
            </a:lvl6pPr>
            <a:lvl7pPr marL="3002224" indent="-231425" eaLnBrk="0" fontAlgn="base" hangingPunct="0">
              <a:spcBef>
                <a:spcPct val="30000"/>
              </a:spcBef>
              <a:spcAft>
                <a:spcPct val="0"/>
              </a:spcAft>
              <a:buFont typeface="Arial" charset="0"/>
              <a:buChar char="•"/>
              <a:defRPr sz="1200">
                <a:solidFill>
                  <a:schemeClr val="tx1"/>
                </a:solidFill>
                <a:latin typeface="Calibri" pitchFamily="34" charset="0"/>
              </a:defRPr>
            </a:lvl7pPr>
            <a:lvl8pPr marL="3455627" indent="-231425" eaLnBrk="0" fontAlgn="base" hangingPunct="0">
              <a:spcBef>
                <a:spcPct val="30000"/>
              </a:spcBef>
              <a:spcAft>
                <a:spcPct val="0"/>
              </a:spcAft>
              <a:buFont typeface="Arial" charset="0"/>
              <a:buChar char="•"/>
              <a:defRPr sz="1200">
                <a:solidFill>
                  <a:schemeClr val="tx1"/>
                </a:solidFill>
                <a:latin typeface="Calibri" pitchFamily="34" charset="0"/>
              </a:defRPr>
            </a:lvl8pPr>
            <a:lvl9pPr marL="3909031" indent="-231425" eaLnBrk="0" fontAlgn="base" hangingPunct="0">
              <a:spcBef>
                <a:spcPct val="30000"/>
              </a:spcBef>
              <a:spcAft>
                <a:spcPct val="0"/>
              </a:spcAft>
              <a:buFont typeface="Arial" charset="0"/>
              <a:buChar char="•"/>
              <a:defRPr sz="1200">
                <a:solidFill>
                  <a:schemeClr val="tx1"/>
                </a:solidFill>
                <a:latin typeface="Calibri" pitchFamily="34" charset="0"/>
              </a:defRPr>
            </a:lvl9pPr>
          </a:lstStyle>
          <a:p>
            <a:pPr eaLnBrk="1" hangingPunct="1">
              <a:spcBef>
                <a:spcPct val="0"/>
              </a:spcBef>
              <a:buClrTx/>
              <a:buFontTx/>
              <a:buNone/>
            </a:pPr>
            <a:fld id="{A166DD45-F77F-4BE1-9AE4-8AE466B34B60}" type="slidenum">
              <a:rPr lang="en-US" altLang="en-US" sz="1800"/>
              <a:pPr eaLnBrk="1" hangingPunct="1">
                <a:spcBef>
                  <a:spcPct val="0"/>
                </a:spcBef>
                <a:buClrTx/>
                <a:buFontTx/>
                <a:buNone/>
              </a:pPr>
              <a:t>9</a:t>
            </a:fld>
            <a:endParaRPr lang="en-US" altLang="en-US" sz="1800" dirty="0"/>
          </a:p>
        </p:txBody>
      </p:sp>
      <p:sp>
        <p:nvSpPr>
          <p:cNvPr id="106499" name="Rectangle 2"/>
          <p:cNvSpPr>
            <a:spLocks noGrp="1" noRot="1" noChangeAspect="1" noChangeArrowheads="1" noTextEdit="1"/>
          </p:cNvSpPr>
          <p:nvPr>
            <p:ph type="sldImg"/>
          </p:nvPr>
        </p:nvSpPr>
        <p:spPr bwMode="auto">
          <a:xfrm>
            <a:off x="407988" y="698500"/>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In this lesson only the Qualifying</a:t>
            </a:r>
            <a:r>
              <a:rPr lang="en-US" altLang="en-US" b="1" baseline="0" dirty="0"/>
              <a:t> Relative</a:t>
            </a:r>
            <a:r>
              <a:rPr lang="en-US" altLang="en-US" b="1" dirty="0"/>
              <a:t> will be addressed</a:t>
            </a:r>
          </a:p>
        </p:txBody>
      </p:sp>
      <p:sp>
        <p:nvSpPr>
          <p:cNvPr id="2" name="Date Placeholder 1"/>
          <p:cNvSpPr>
            <a:spLocks noGrp="1"/>
          </p:cNvSpPr>
          <p:nvPr>
            <p:ph type="dt"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Header Placeholder 3"/>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4504602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10358839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95746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48582893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128632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407988" y="698500"/>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i="0" dirty="0"/>
              <a:t>Instructors should continue to reinforce proper use of the I&amp;I Sheet including a careful, probing interview and completion</a:t>
            </a:r>
            <a:r>
              <a:rPr lang="en-US" altLang="en-US" b="1" i="0" baseline="0" dirty="0"/>
              <a:t> of the gray shade boxes.</a:t>
            </a:r>
            <a:endParaRPr lang="en-US" altLang="en-US" b="1" i="0" dirty="0"/>
          </a:p>
        </p:txBody>
      </p:sp>
      <p:sp>
        <p:nvSpPr>
          <p:cNvPr id="2" name="Date Placeholder 1"/>
          <p:cNvSpPr>
            <a:spLocks noGrp="1"/>
          </p:cNvSpPr>
          <p:nvPr>
            <p:ph type="dt"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Header Placeholder 3"/>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3863279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3" y="1218977"/>
            <a:ext cx="8799444" cy="390144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Subtitle 2"/>
          <p:cNvSpPr>
            <a:spLocks noGrp="1"/>
          </p:cNvSpPr>
          <p:nvPr>
            <p:ph type="subTitle" idx="1"/>
          </p:nvPr>
        </p:nvSpPr>
        <p:spPr>
          <a:xfrm>
            <a:off x="916503" y="3697339"/>
            <a:ext cx="6966440" cy="1112839"/>
          </a:xfrm>
          <a:prstGeom prst="rect">
            <a:avLst/>
          </a:prstGeom>
        </p:spPr>
        <p:txBody>
          <a:bodyPr anchor="ctr">
            <a:noAutofit/>
          </a:bodyPr>
          <a:lstStyle>
            <a:lvl1pPr marL="0" indent="0" algn="ctr">
              <a:spcBef>
                <a:spcPts val="0"/>
              </a:spcBef>
              <a:buNone/>
              <a:defRPr sz="32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8" name="Rectangle 7"/>
          <p:cNvSpPr/>
          <p:nvPr/>
        </p:nvSpPr>
        <p:spPr>
          <a:xfrm>
            <a:off x="3" y="5056020"/>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Rectangle 3"/>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2" y="5056019"/>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a:xfrm>
            <a:off x="914456" y="1875512"/>
            <a:ext cx="6970533" cy="1219200"/>
          </a:xfrm>
        </p:spPr>
        <p:txBody>
          <a:bodyPr>
            <a:noAutofit/>
          </a:bodyPr>
          <a:lstStyle>
            <a:lvl1pPr algn="ctr">
              <a:defRPr sz="4400"/>
            </a:lvl1pPr>
          </a:lstStyle>
          <a:p>
            <a:r>
              <a:rPr lang="en-US"/>
              <a:t>Click to edit Master title style</a:t>
            </a:r>
            <a:endParaRPr lang="en-US" dirty="0"/>
          </a:p>
        </p:txBody>
      </p:sp>
    </p:spTree>
    <p:extLst>
      <p:ext uri="{BB962C8B-B14F-4D97-AF65-F5344CB8AC3E}">
        <p14:creationId xmlns:p14="http://schemas.microsoft.com/office/powerpoint/2010/main" val="2101517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0"/>
            <a:ext cx="5283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600200"/>
            <a:ext cx="5283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7956E920-DF7C-4C6D-8A19-8D6C407D84EE}" type="slidenum">
              <a:rPr lang="en-US" altLang="en-US"/>
              <a:pPr>
                <a:defRPr/>
              </a:pPr>
              <a:t>‹#›</a:t>
            </a:fld>
            <a:endParaRPr lang="en-US" altLang="en-US"/>
          </a:p>
        </p:txBody>
      </p:sp>
      <p:sp>
        <p:nvSpPr>
          <p:cNvPr id="8" name="Footer Placeholder 1"/>
          <p:cNvSpPr>
            <a:spLocks noGrp="1"/>
          </p:cNvSpPr>
          <p:nvPr>
            <p:ph type="ftr" sz="quarter" idx="3"/>
          </p:nvPr>
        </p:nvSpPr>
        <p:spPr>
          <a:xfrm>
            <a:off x="4038600" y="6400801"/>
            <a:ext cx="41148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NJ AARP TaxAide</a:t>
            </a:r>
            <a:endParaRPr lang="en-US"/>
          </a:p>
        </p:txBody>
      </p:sp>
    </p:spTree>
    <p:extLst>
      <p:ext uri="{BB962C8B-B14F-4D97-AF65-F5344CB8AC3E}">
        <p14:creationId xmlns:p14="http://schemas.microsoft.com/office/powerpoint/2010/main" val="398192676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627FCEAF-D0D5-4D38-A667-05E01D81FA01}" type="slidenum">
              <a:rPr lang="en-US" altLang="en-US"/>
              <a:pPr>
                <a:defRPr/>
              </a:pPr>
              <a:t>‹#›</a:t>
            </a:fld>
            <a:endParaRPr lang="en-US" altLang="en-US"/>
          </a:p>
        </p:txBody>
      </p:sp>
      <p:sp>
        <p:nvSpPr>
          <p:cNvPr id="7" name="Footer Placeholder 1"/>
          <p:cNvSpPr>
            <a:spLocks noGrp="1"/>
          </p:cNvSpPr>
          <p:nvPr>
            <p:ph type="ftr" sz="quarter" idx="3"/>
          </p:nvPr>
        </p:nvSpPr>
        <p:spPr>
          <a:xfrm>
            <a:off x="4038600" y="6400801"/>
            <a:ext cx="41148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NJ AARP TaxAide</a:t>
            </a:r>
            <a:endParaRPr lang="en-US"/>
          </a:p>
        </p:txBody>
      </p:sp>
    </p:spTree>
    <p:extLst>
      <p:ext uri="{BB962C8B-B14F-4D97-AF65-F5344CB8AC3E}">
        <p14:creationId xmlns:p14="http://schemas.microsoft.com/office/powerpoint/2010/main" val="219095315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12192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3" y="1218977"/>
            <a:ext cx="8799444"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16503" y="3697339"/>
            <a:ext cx="6966440" cy="1112839"/>
          </a:xfrm>
          <a:prstGeom prst="rect">
            <a:avLst/>
          </a:prstGeom>
        </p:spPr>
        <p:txBody>
          <a:bodyPr anchor="ctr">
            <a:noAutofit/>
          </a:bodyPr>
          <a:lstStyle>
            <a:lvl1pPr marL="0" indent="0" algn="ctr">
              <a:spcBef>
                <a:spcPts val="0"/>
              </a:spcBef>
              <a:buNone/>
              <a:defRPr sz="32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8" name="Rectangle 7"/>
          <p:cNvSpPr/>
          <p:nvPr/>
        </p:nvSpPr>
        <p:spPr>
          <a:xfrm>
            <a:off x="3" y="5056020"/>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p:nvSpPr>
        <p:spPr>
          <a:xfrm>
            <a:off x="2" y="5056019"/>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5"/>
          <p:cNvSpPr>
            <a:spLocks noGrp="1"/>
          </p:cNvSpPr>
          <p:nvPr>
            <p:ph type="title"/>
          </p:nvPr>
        </p:nvSpPr>
        <p:spPr>
          <a:xfrm>
            <a:off x="914456" y="1875512"/>
            <a:ext cx="6970533" cy="1219200"/>
          </a:xfrm>
        </p:spPr>
        <p:txBody>
          <a:bodyPr>
            <a:noAutofit/>
          </a:bodyPr>
          <a:lstStyle>
            <a:lvl1pPr algn="ctr">
              <a:defRPr sz="4400"/>
            </a:lvl1pPr>
          </a:lstStyle>
          <a:p>
            <a:r>
              <a:rPr lang="en-US"/>
              <a:t>Click to edit Master title style</a:t>
            </a:r>
            <a:endParaRPr lang="en-US" dirty="0"/>
          </a:p>
        </p:txBody>
      </p:sp>
      <p:sp>
        <p:nvSpPr>
          <p:cNvPr id="9" name="Rectangle 8"/>
          <p:cNvSpPr/>
          <p:nvPr/>
        </p:nvSpPr>
        <p:spPr>
          <a:xfrm>
            <a:off x="1" y="5080552"/>
            <a:ext cx="8802624"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677398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smtClean="0"/>
              <a:t>NJ AARP TaxAide</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AE820BBC-AC8A-41A2-B5A2-A38EDA688333}" type="slidenum">
              <a:rPr lang="en-US" altLang="en-US" smtClean="0"/>
              <a:pPr>
                <a:defRPr/>
              </a:pPr>
              <a:t>‹#›</a:t>
            </a:fld>
            <a:endParaRPr lang="en-US" altLang="en-US" dirty="0"/>
          </a:p>
        </p:txBody>
      </p:sp>
      <p:sp>
        <p:nvSpPr>
          <p:cNvPr id="4" name="Content Placeholder 3"/>
          <p:cNvSpPr>
            <a:spLocks noGrp="1"/>
          </p:cNvSpPr>
          <p:nvPr>
            <p:ph sz="quarter" idx="12"/>
          </p:nvPr>
        </p:nvSpPr>
        <p:spPr/>
        <p:txBody>
          <a:bodyPr/>
          <a:lstStyle>
            <a:lvl4pPr marL="1944688" indent="-227013">
              <a:defRPr/>
            </a:lvl4pPr>
            <a:lvl5pPr marL="2397125" indent="-227013">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33496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NJ AARP TaxAide</a:t>
            </a:r>
            <a:endParaRPr lang="en-US" dirty="0"/>
          </a:p>
        </p:txBody>
      </p:sp>
      <p:sp>
        <p:nvSpPr>
          <p:cNvPr id="5" name="Slide Number Placeholder 4"/>
          <p:cNvSpPr>
            <a:spLocks noGrp="1"/>
          </p:cNvSpPr>
          <p:nvPr>
            <p:ph type="sldNum" sz="quarter" idx="12"/>
          </p:nvPr>
        </p:nvSpPr>
        <p:spPr/>
        <p:txBody>
          <a:bodyPr/>
          <a:lstStyle/>
          <a:p>
            <a:pPr>
              <a:defRPr/>
            </a:pPr>
            <a:fld id="{CE176C80-3929-4771-A23C-9F9CC74EC15F}" type="slidenum">
              <a:rPr lang="en-US" altLang="en-US" smtClean="0"/>
              <a:pPr>
                <a:defRPr/>
              </a:pPr>
              <a:t>‹#›</a:t>
            </a:fld>
            <a:endParaRPr lang="en-US" altLang="en-US" dirty="0"/>
          </a:p>
        </p:txBody>
      </p:sp>
      <p:sp>
        <p:nvSpPr>
          <p:cNvPr id="6" name="Text Placeholder 5"/>
          <p:cNvSpPr>
            <a:spLocks noGrp="1"/>
          </p:cNvSpPr>
          <p:nvPr>
            <p:ph type="body" sz="quarter" idx="15"/>
          </p:nvPr>
        </p:nvSpPr>
        <p:spPr>
          <a:xfrm>
            <a:off x="1282700" y="1754188"/>
            <a:ext cx="4663440" cy="4022725"/>
          </a:xfrm>
        </p:spPr>
        <p:txBody>
          <a:bodyPr/>
          <a:lstStyle/>
          <a:p>
            <a:pPr lvl="0"/>
            <a:r>
              <a:rPr lang="en-US"/>
              <a:t>Edit Master text styles</a:t>
            </a:r>
          </a:p>
          <a:p>
            <a:pPr lvl="1"/>
            <a:r>
              <a:rPr lang="en-US"/>
              <a:t>Second level</a:t>
            </a:r>
          </a:p>
          <a:p>
            <a:pPr lvl="2"/>
            <a:r>
              <a:rPr lang="en-US"/>
              <a:t>Third level</a:t>
            </a:r>
          </a:p>
        </p:txBody>
      </p:sp>
      <p:sp>
        <p:nvSpPr>
          <p:cNvPr id="8" name="Text Placeholder 7"/>
          <p:cNvSpPr>
            <a:spLocks noGrp="1"/>
          </p:cNvSpPr>
          <p:nvPr>
            <p:ph type="body" sz="quarter" idx="16"/>
          </p:nvPr>
        </p:nvSpPr>
        <p:spPr>
          <a:xfrm>
            <a:off x="6396039" y="1754188"/>
            <a:ext cx="4663440" cy="4022725"/>
          </a:xfrm>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88513018"/>
      </p:ext>
    </p:extLst>
  </p:cSld>
  <p:clrMapOvr>
    <a:masterClrMapping/>
  </p:clrMapOvr>
  <p:extLst mod="1">
    <p:ext uri="{DCECCB84-F9BA-43D5-87BE-67443E8EF086}">
      <p15:sldGuideLst xmlns:p15="http://schemas.microsoft.com/office/powerpoint/2012/main">
        <p15:guide id="7" pos="800">
          <p15:clr>
            <a:srgbClr val="FBAE40"/>
          </p15:clr>
        </p15:guide>
        <p15:guide id="8" pos="6944">
          <p15:clr>
            <a:srgbClr val="FBAE40"/>
          </p15:clr>
        </p15:guide>
        <p15:guide id="9" orient="horz" pos="828">
          <p15:clr>
            <a:srgbClr val="FBAE40"/>
          </p15:clr>
        </p15:guide>
        <p15:guide id="10" pos="1067">
          <p15:clr>
            <a:srgbClr val="FBAE40"/>
          </p15:clr>
        </p15:guide>
        <p15:guide id="11" pos="925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0" y="1535114"/>
            <a:ext cx="4663440" cy="639763"/>
          </a:xfrm>
          <a:prstGeom prst="rect">
            <a:avLst/>
          </a:prstGeom>
        </p:spPr>
        <p:txBody>
          <a:bodyPr anchor="b"/>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5" name="Text Placeholder 4"/>
          <p:cNvSpPr>
            <a:spLocks noGrp="1"/>
          </p:cNvSpPr>
          <p:nvPr>
            <p:ph type="body" sz="quarter" idx="3"/>
          </p:nvPr>
        </p:nvSpPr>
        <p:spPr>
          <a:xfrm>
            <a:off x="6408616" y="1535114"/>
            <a:ext cx="4663440" cy="639763"/>
          </a:xfrm>
          <a:prstGeom prst="rect">
            <a:avLst/>
          </a:prstGeom>
        </p:spPr>
        <p:txBody>
          <a:bodyPr anchor="b">
            <a:noAutofit/>
          </a:bodyPr>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pPr>
              <a:defRPr/>
            </a:pPr>
            <a:r>
              <a:rPr lang="en-US" smtClean="0"/>
              <a:t>NJ AARP TaxAide</a:t>
            </a:r>
            <a:endParaRPr lang="en-US" dirty="0"/>
          </a:p>
        </p:txBody>
      </p:sp>
      <p:sp>
        <p:nvSpPr>
          <p:cNvPr id="9" name="Slide Number Placeholder 8"/>
          <p:cNvSpPr>
            <a:spLocks noGrp="1"/>
          </p:cNvSpPr>
          <p:nvPr>
            <p:ph type="sldNum" sz="quarter" idx="12"/>
          </p:nvPr>
        </p:nvSpPr>
        <p:spPr/>
        <p:txBody>
          <a:bodyPr/>
          <a:lstStyle/>
          <a:p>
            <a:pPr>
              <a:defRPr/>
            </a:pPr>
            <a:fld id="{6F3A8DBD-CFCB-446C-B8A6-1CA899896161}" type="slidenum">
              <a:rPr lang="en-US" altLang="en-US" smtClean="0"/>
              <a:pPr>
                <a:defRPr/>
              </a:pPr>
              <a:t>‹#›</a:t>
            </a:fld>
            <a:endParaRPr lang="en-US" altLang="en-US" dirty="0"/>
          </a:p>
        </p:txBody>
      </p:sp>
      <p:sp>
        <p:nvSpPr>
          <p:cNvPr id="10" name="Text Placeholder 9"/>
          <p:cNvSpPr>
            <a:spLocks noGrp="1"/>
          </p:cNvSpPr>
          <p:nvPr>
            <p:ph type="body" sz="quarter" idx="13"/>
          </p:nvPr>
        </p:nvSpPr>
        <p:spPr>
          <a:xfrm>
            <a:off x="1270001" y="2174876"/>
            <a:ext cx="4664075" cy="3779839"/>
          </a:xfrm>
        </p:spPr>
        <p:txBody>
          <a:bodyPr>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p:txBody>
      </p:sp>
      <p:sp>
        <p:nvSpPr>
          <p:cNvPr id="13" name="Text Placeholder 12"/>
          <p:cNvSpPr>
            <a:spLocks noGrp="1"/>
          </p:cNvSpPr>
          <p:nvPr>
            <p:ph type="body" sz="quarter" idx="14"/>
          </p:nvPr>
        </p:nvSpPr>
        <p:spPr>
          <a:xfrm>
            <a:off x="6408616" y="2174876"/>
            <a:ext cx="4663440" cy="3779839"/>
          </a:xfrm>
        </p:spPr>
        <p:txBody>
          <a:bodyPr>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49496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smtClean="0"/>
              <a:t>NJ AARP TaxAide</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0C71C609-0F0D-4841-9F2F-030B3379F104}" type="slidenum">
              <a:rPr lang="en-US" altLang="en-US" smtClean="0"/>
              <a:pPr>
                <a:defRPr/>
              </a:pPr>
              <a:t>‹#›</a:t>
            </a:fld>
            <a:endParaRPr lang="en-US" altLang="en-US" dirty="0"/>
          </a:p>
        </p:txBody>
      </p:sp>
      <p:sp>
        <p:nvSpPr>
          <p:cNvPr id="4" name="Content Placeholder 3"/>
          <p:cNvSpPr>
            <a:spLocks noGrp="1"/>
          </p:cNvSpPr>
          <p:nvPr>
            <p:ph sz="quarter" idx="12"/>
          </p:nvPr>
        </p:nvSpPr>
        <p:spPr>
          <a:xfrm>
            <a:off x="1278833" y="1761434"/>
            <a:ext cx="9753600" cy="2221287"/>
          </a:xfrm>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1278467" y="4108451"/>
            <a:ext cx="9753600" cy="1780116"/>
          </a:xfrm>
        </p:spPr>
        <p:txBody>
          <a:bodyPr/>
          <a:lstStyle/>
          <a:p>
            <a:pPr lvl="0"/>
            <a:r>
              <a:rPr lang="en-US"/>
              <a:t>Edit Master text styles</a:t>
            </a:r>
          </a:p>
          <a:p>
            <a:pPr lvl="1"/>
            <a:r>
              <a:rPr lang="en-US"/>
              <a:t>Second level</a:t>
            </a:r>
          </a:p>
        </p:txBody>
      </p:sp>
    </p:spTree>
    <p:extLst>
      <p:ext uri="{BB962C8B-B14F-4D97-AF65-F5344CB8AC3E}">
        <p14:creationId xmlns:p14="http://schemas.microsoft.com/office/powerpoint/2010/main" val="3869043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NJ AARP TaxAide</a:t>
            </a:r>
            <a:endParaRPr lang="en-US" dirty="0"/>
          </a:p>
        </p:txBody>
      </p:sp>
      <p:sp>
        <p:nvSpPr>
          <p:cNvPr id="5" name="Slide Number Placeholder 4"/>
          <p:cNvSpPr>
            <a:spLocks noGrp="1"/>
          </p:cNvSpPr>
          <p:nvPr>
            <p:ph type="sldNum" sz="quarter" idx="12"/>
          </p:nvPr>
        </p:nvSpPr>
        <p:spPr/>
        <p:txBody>
          <a:bodyPr/>
          <a:lstStyle/>
          <a:p>
            <a:pPr>
              <a:defRPr/>
            </a:pPr>
            <a:fld id="{9C9E3000-1FE7-4597-BE23-A1AC10F0DE04}" type="slidenum">
              <a:rPr lang="en-US" altLang="en-US" smtClean="0"/>
              <a:pPr>
                <a:defRPr/>
              </a:pPr>
              <a:t>‹#›</a:t>
            </a:fld>
            <a:endParaRPr lang="en-US" alt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41241175"/>
      </p:ext>
    </p:extLst>
  </p:cSld>
  <p:clrMapOvr>
    <a:masterClrMapping/>
  </p:clrMapOvr>
  <p:extLst mod="1">
    <p:ext uri="{DCECCB84-F9BA-43D5-87BE-67443E8EF086}">
      <p15:sldGuideLst xmlns:p15="http://schemas.microsoft.com/office/powerpoint/2012/main">
        <p15:guide id="7" pos="800">
          <p15:clr>
            <a:srgbClr val="FBAE40"/>
          </p15:clr>
        </p15:guide>
        <p15:guide id="8" pos="6944">
          <p15:clr>
            <a:srgbClr val="FBAE40"/>
          </p15:clr>
        </p15:guide>
        <p15:guide id="9" orient="horz" pos="828">
          <p15:clr>
            <a:srgbClr val="FBAE40"/>
          </p15:clr>
        </p15:guide>
        <p15:guide id="10" pos="1067">
          <p15:clr>
            <a:srgbClr val="FBAE40"/>
          </p15:clr>
        </p15:guide>
        <p15:guide id="11" pos="92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pPr>
              <a:defRPr/>
            </a:pPr>
            <a:r>
              <a:rPr lang="en-US" smtClean="0"/>
              <a:t>NJ AARP TaxAide</a:t>
            </a:r>
            <a:endParaRPr lang="en-US" dirty="0"/>
          </a:p>
        </p:txBody>
      </p:sp>
      <p:sp>
        <p:nvSpPr>
          <p:cNvPr id="4" name="Slide Number Placeholder 3"/>
          <p:cNvSpPr>
            <a:spLocks noGrp="1"/>
          </p:cNvSpPr>
          <p:nvPr>
            <p:ph type="sldNum" sz="quarter" idx="12"/>
          </p:nvPr>
        </p:nvSpPr>
        <p:spPr/>
        <p:txBody>
          <a:bodyPr/>
          <a:lstStyle/>
          <a:p>
            <a:pPr>
              <a:defRPr/>
            </a:pPr>
            <a:fld id="{9812D7E6-FB69-44F1-8A56-928FF0B4A47C}"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p:nvSpPr>
        <p:spPr>
          <a:xfrm>
            <a:off x="0" y="-17670"/>
            <a:ext cx="12192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82521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pPr>
              <a:defRPr/>
            </a:pPr>
            <a:r>
              <a:rPr lang="en-US" smtClean="0"/>
              <a:t>NJ AARP TaxAide</a:t>
            </a:r>
            <a:endParaRPr lang="en-US" dirty="0"/>
          </a:p>
        </p:txBody>
      </p:sp>
      <p:sp>
        <p:nvSpPr>
          <p:cNvPr id="4" name="Slide Number Placeholder 3"/>
          <p:cNvSpPr>
            <a:spLocks noGrp="1"/>
          </p:cNvSpPr>
          <p:nvPr>
            <p:ph type="sldNum" sz="quarter" idx="12"/>
          </p:nvPr>
        </p:nvSpPr>
        <p:spPr>
          <a:xfrm>
            <a:off x="1298941" y="6265305"/>
            <a:ext cx="518079" cy="365125"/>
          </a:xfrm>
        </p:spPr>
        <p:txBody>
          <a:bodyPr/>
          <a:lstStyle/>
          <a:p>
            <a:pPr>
              <a:defRPr/>
            </a:pPr>
            <a:fld id="{0C71C609-0F0D-4841-9F2F-030B3379F104}"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0" y="-17670"/>
            <a:ext cx="12192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rot="16200000">
            <a:off x="-2828541" y="2810564"/>
            <a:ext cx="6876288"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latin typeface="+mj-lt"/>
            </a:endParaRPr>
          </a:p>
        </p:txBody>
      </p:sp>
      <p:sp>
        <p:nvSpPr>
          <p:cNvPr id="8" name="Title Placeholder 1"/>
          <p:cNvSpPr>
            <a:spLocks noGrp="1"/>
          </p:cNvSpPr>
          <p:nvPr>
            <p:ph type="title"/>
          </p:nvPr>
        </p:nvSpPr>
        <p:spPr>
          <a:xfrm rot="16200000">
            <a:off x="-2255517" y="2278380"/>
            <a:ext cx="573024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51815" y="6132291"/>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p:nvSpPr>
        <p:spPr>
          <a:xfrm rot="5400000">
            <a:off x="-2179072" y="3380298"/>
            <a:ext cx="687628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99050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smtClean="0"/>
              <a:t>NJ AARP TaxAide</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AE820BBC-AC8A-41A2-B5A2-A38EDA688333}" type="slidenum">
              <a:rPr lang="en-US" altLang="en-US" smtClean="0"/>
              <a:pPr>
                <a:defRPr/>
              </a:pPr>
              <a:t>‹#›</a:t>
            </a:fld>
            <a:endParaRPr lang="en-US" altLang="en-US" dirty="0"/>
          </a:p>
        </p:txBody>
      </p:sp>
      <p:sp>
        <p:nvSpPr>
          <p:cNvPr id="4" name="Content Placeholder 3"/>
          <p:cNvSpPr>
            <a:spLocks noGrp="1"/>
          </p:cNvSpPr>
          <p:nvPr>
            <p:ph sz="quarter" idx="12"/>
          </p:nvPr>
        </p:nvSpPr>
        <p:spPr/>
        <p:txBody>
          <a:bodyPr/>
          <a:lstStyle>
            <a:lvl4pPr marL="1944688" indent="-227013">
              <a:defRPr/>
            </a:lvl4pPr>
            <a:lvl5pPr marL="2397125" indent="-227013">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9733771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Object Over Tex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r>
              <a:rPr lang="en-US" smtClean="0">
                <a:solidFill>
                  <a:prstClr val="black">
                    <a:tint val="75000"/>
                  </a:prstClr>
                </a:solidFill>
              </a:rPr>
              <a:t>NJ AARP TaxAide</a:t>
            </a:r>
            <a:endParaRPr lang="en-US" dirty="0">
              <a:solidFill>
                <a:prstClr val="black">
                  <a:tint val="75000"/>
                </a:prstClr>
              </a:solidFill>
            </a:endParaRPr>
          </a:p>
        </p:txBody>
      </p:sp>
      <p:sp>
        <p:nvSpPr>
          <p:cNvPr id="10" name="Slide Number Placeholder 9"/>
          <p:cNvSpPr>
            <a:spLocks noGrp="1"/>
          </p:cNvSpPr>
          <p:nvPr>
            <p:ph type="sldNum" sz="quarter" idx="11"/>
          </p:nvPr>
        </p:nvSpPr>
        <p:spPr/>
        <p:txBody>
          <a:bodyPr/>
          <a:lstStyle/>
          <a:p>
            <a:fld id="{904548E9-6249-43D8-B9E7-ADE04452238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6" name="Text Placeholder 5"/>
          <p:cNvSpPr>
            <a:spLocks noGrp="1"/>
          </p:cNvSpPr>
          <p:nvPr>
            <p:ph type="body" sz="quarter" idx="13"/>
          </p:nvPr>
        </p:nvSpPr>
        <p:spPr>
          <a:xfrm>
            <a:off x="838205" y="4114800"/>
            <a:ext cx="10492873" cy="1828800"/>
          </a:xfrm>
        </p:spPr>
        <p:txBody>
          <a:bodyPr/>
          <a:lstStyle>
            <a:lvl1pPr>
              <a:defRPr/>
            </a:lvl1pPr>
            <a:lvl2pPr>
              <a:defRPr/>
            </a:lvl2pPr>
          </a:lstStyle>
          <a:p>
            <a:pPr lvl="0"/>
            <a:r>
              <a:rPr lang="en-US"/>
              <a:t>Edit Master text styles</a:t>
            </a:r>
          </a:p>
          <a:p>
            <a:pPr lvl="1"/>
            <a:r>
              <a:rPr lang="en-US"/>
              <a:t>Second level</a:t>
            </a:r>
          </a:p>
        </p:txBody>
      </p:sp>
      <p:sp>
        <p:nvSpPr>
          <p:cNvPr id="4" name="Picture Placeholder 3"/>
          <p:cNvSpPr>
            <a:spLocks noGrp="1"/>
          </p:cNvSpPr>
          <p:nvPr>
            <p:ph type="pic" sz="quarter" idx="15"/>
          </p:nvPr>
        </p:nvSpPr>
        <p:spPr>
          <a:xfrm>
            <a:off x="838205" y="2141538"/>
            <a:ext cx="10492873" cy="1828800"/>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4225427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ext Over Objec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pPr>
              <a:defRPr/>
            </a:pPr>
            <a:r>
              <a:rPr lang="en-US" smtClean="0"/>
              <a:t>NJ AARP TaxAide</a:t>
            </a:r>
            <a:endParaRPr lang="en-US"/>
          </a:p>
        </p:txBody>
      </p:sp>
      <p:sp>
        <p:nvSpPr>
          <p:cNvPr id="10" name="Slide Number Placeholder 9"/>
          <p:cNvSpPr>
            <a:spLocks noGrp="1"/>
          </p:cNvSpPr>
          <p:nvPr>
            <p:ph type="sldNum" sz="quarter" idx="11"/>
          </p:nvPr>
        </p:nvSpPr>
        <p:spPr/>
        <p:txBody>
          <a:bodyPr/>
          <a:lstStyle/>
          <a:p>
            <a:pPr>
              <a:defRPr/>
            </a:pPr>
            <a:fld id="{593E17D5-A313-48E8-844B-E89875E4D580}" type="slidenum">
              <a:rPr lang="en-US" altLang="en-US" smtClean="0"/>
              <a:pPr>
                <a:defRPr/>
              </a:pPr>
              <a:t>‹#›</a:t>
            </a:fld>
            <a:endParaRPr lang="en-US" alt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1" name="Picture Placeholder 3"/>
          <p:cNvSpPr>
            <a:spLocks noGrp="1"/>
          </p:cNvSpPr>
          <p:nvPr>
            <p:ph type="pic" sz="quarter" idx="15"/>
          </p:nvPr>
        </p:nvSpPr>
        <p:spPr>
          <a:xfrm>
            <a:off x="1267327" y="4124158"/>
            <a:ext cx="10058400" cy="1879600"/>
          </a:xfrm>
        </p:spPr>
        <p:txBody>
          <a:bodyPr/>
          <a:lstStyle>
            <a:lvl1pPr marL="0" indent="0">
              <a:buNone/>
              <a:defRPr/>
            </a:lvl1pPr>
          </a:lstStyle>
          <a:p>
            <a:r>
              <a:rPr lang="en-US"/>
              <a:t>Click icon to add picture</a:t>
            </a:r>
            <a:endParaRPr lang="en-US" dirty="0"/>
          </a:p>
        </p:txBody>
      </p:sp>
      <p:sp>
        <p:nvSpPr>
          <p:cNvPr id="14" name="Text Placeholder 5"/>
          <p:cNvSpPr>
            <a:spLocks noGrp="1"/>
          </p:cNvSpPr>
          <p:nvPr>
            <p:ph type="body" sz="quarter" idx="16"/>
          </p:nvPr>
        </p:nvSpPr>
        <p:spPr>
          <a:xfrm>
            <a:off x="1267327" y="2141666"/>
            <a:ext cx="10058400" cy="1879353"/>
          </a:xfrm>
        </p:spPr>
        <p:txBody>
          <a:bodyPr/>
          <a:lstStyle>
            <a:lvl1pPr>
              <a:defRPr/>
            </a:lvl1pPr>
            <a:lvl2pP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42469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12192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3" y="1218977"/>
            <a:ext cx="8799444"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16503" y="3697339"/>
            <a:ext cx="6966440" cy="1112839"/>
          </a:xfrm>
          <a:prstGeom prst="rect">
            <a:avLst/>
          </a:prstGeom>
        </p:spPr>
        <p:txBody>
          <a:bodyPr anchor="ctr">
            <a:noAutofit/>
          </a:bodyPr>
          <a:lstStyle>
            <a:lvl1pPr marL="0" indent="0" algn="ctr">
              <a:spcBef>
                <a:spcPts val="0"/>
              </a:spcBef>
              <a:buNone/>
              <a:defRPr sz="32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8" name="Rectangle 7"/>
          <p:cNvSpPr/>
          <p:nvPr/>
        </p:nvSpPr>
        <p:spPr>
          <a:xfrm>
            <a:off x="3" y="5056020"/>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p:nvSpPr>
        <p:spPr>
          <a:xfrm>
            <a:off x="2" y="5056019"/>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5"/>
          <p:cNvSpPr>
            <a:spLocks noGrp="1"/>
          </p:cNvSpPr>
          <p:nvPr>
            <p:ph type="title"/>
          </p:nvPr>
        </p:nvSpPr>
        <p:spPr>
          <a:xfrm>
            <a:off x="914456" y="1875512"/>
            <a:ext cx="6970533" cy="1219200"/>
          </a:xfrm>
        </p:spPr>
        <p:txBody>
          <a:bodyPr>
            <a:noAutofit/>
          </a:bodyPr>
          <a:lstStyle>
            <a:lvl1pPr algn="ctr">
              <a:defRPr sz="4400"/>
            </a:lvl1pPr>
          </a:lstStyle>
          <a:p>
            <a:r>
              <a:rPr lang="en-US"/>
              <a:t>Click to edit Master title style</a:t>
            </a:r>
            <a:endParaRPr lang="en-US" dirty="0"/>
          </a:p>
        </p:txBody>
      </p:sp>
      <p:sp>
        <p:nvSpPr>
          <p:cNvPr id="9" name="Rectangle 8"/>
          <p:cNvSpPr/>
          <p:nvPr/>
        </p:nvSpPr>
        <p:spPr>
          <a:xfrm>
            <a:off x="1" y="5080552"/>
            <a:ext cx="8802624"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979481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smtClean="0"/>
              <a:t>NJ AARP TaxAide</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AE820BBC-AC8A-41A2-B5A2-A38EDA688333}" type="slidenum">
              <a:rPr lang="en-US" altLang="en-US" smtClean="0"/>
              <a:pPr>
                <a:defRPr/>
              </a:pPr>
              <a:t>‹#›</a:t>
            </a:fld>
            <a:endParaRPr lang="en-US" altLang="en-US" dirty="0"/>
          </a:p>
        </p:txBody>
      </p:sp>
      <p:sp>
        <p:nvSpPr>
          <p:cNvPr id="4" name="Content Placeholder 3"/>
          <p:cNvSpPr>
            <a:spLocks noGrp="1"/>
          </p:cNvSpPr>
          <p:nvPr>
            <p:ph sz="quarter" idx="12"/>
          </p:nvPr>
        </p:nvSpPr>
        <p:spPr/>
        <p:txBody>
          <a:bodyPr/>
          <a:lstStyle>
            <a:lvl4pPr marL="1944688" indent="-227013">
              <a:defRPr/>
            </a:lvl4pPr>
            <a:lvl5pPr marL="2397125" indent="-227013">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0093024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NJ AARP TaxAide</a:t>
            </a:r>
            <a:endParaRPr lang="en-US" dirty="0"/>
          </a:p>
        </p:txBody>
      </p:sp>
      <p:sp>
        <p:nvSpPr>
          <p:cNvPr id="5" name="Slide Number Placeholder 4"/>
          <p:cNvSpPr>
            <a:spLocks noGrp="1"/>
          </p:cNvSpPr>
          <p:nvPr>
            <p:ph type="sldNum" sz="quarter" idx="12"/>
          </p:nvPr>
        </p:nvSpPr>
        <p:spPr/>
        <p:txBody>
          <a:bodyPr/>
          <a:lstStyle/>
          <a:p>
            <a:pPr>
              <a:defRPr/>
            </a:pPr>
            <a:fld id="{CE176C80-3929-4771-A23C-9F9CC74EC15F}" type="slidenum">
              <a:rPr lang="en-US" altLang="en-US" smtClean="0"/>
              <a:pPr>
                <a:defRPr/>
              </a:pPr>
              <a:t>‹#›</a:t>
            </a:fld>
            <a:endParaRPr lang="en-US" altLang="en-US" dirty="0"/>
          </a:p>
        </p:txBody>
      </p:sp>
      <p:sp>
        <p:nvSpPr>
          <p:cNvPr id="6" name="Text Placeholder 5"/>
          <p:cNvSpPr>
            <a:spLocks noGrp="1"/>
          </p:cNvSpPr>
          <p:nvPr>
            <p:ph type="body" sz="quarter" idx="15"/>
          </p:nvPr>
        </p:nvSpPr>
        <p:spPr>
          <a:xfrm>
            <a:off x="1282700" y="1754188"/>
            <a:ext cx="4663440" cy="4022725"/>
          </a:xfrm>
        </p:spPr>
        <p:txBody>
          <a:bodyPr/>
          <a:lstStyle/>
          <a:p>
            <a:pPr lvl="0"/>
            <a:r>
              <a:rPr lang="en-US"/>
              <a:t>Edit Master text styles</a:t>
            </a:r>
          </a:p>
          <a:p>
            <a:pPr lvl="1"/>
            <a:r>
              <a:rPr lang="en-US"/>
              <a:t>Second level</a:t>
            </a:r>
          </a:p>
          <a:p>
            <a:pPr lvl="2"/>
            <a:r>
              <a:rPr lang="en-US"/>
              <a:t>Third level</a:t>
            </a:r>
          </a:p>
        </p:txBody>
      </p:sp>
      <p:sp>
        <p:nvSpPr>
          <p:cNvPr id="8" name="Text Placeholder 7"/>
          <p:cNvSpPr>
            <a:spLocks noGrp="1"/>
          </p:cNvSpPr>
          <p:nvPr>
            <p:ph type="body" sz="quarter" idx="16"/>
          </p:nvPr>
        </p:nvSpPr>
        <p:spPr>
          <a:xfrm>
            <a:off x="6396039" y="1754188"/>
            <a:ext cx="4663440" cy="4022725"/>
          </a:xfrm>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53240597"/>
      </p:ext>
    </p:extLst>
  </p:cSld>
  <p:clrMapOvr>
    <a:masterClrMapping/>
  </p:clrMapOvr>
  <p:extLst mod="1">
    <p:ext uri="{DCECCB84-F9BA-43D5-87BE-67443E8EF086}">
      <p15:sldGuideLst xmlns:p15="http://schemas.microsoft.com/office/powerpoint/2012/main">
        <p15:guide id="7" pos="800">
          <p15:clr>
            <a:srgbClr val="FBAE40"/>
          </p15:clr>
        </p15:guide>
        <p15:guide id="8" pos="6944">
          <p15:clr>
            <a:srgbClr val="FBAE40"/>
          </p15:clr>
        </p15:guide>
        <p15:guide id="9" orient="horz" pos="828">
          <p15:clr>
            <a:srgbClr val="FBAE40"/>
          </p15:clr>
        </p15:guide>
        <p15:guide id="10" pos="1067">
          <p15:clr>
            <a:srgbClr val="FBAE40"/>
          </p15:clr>
        </p15:guide>
        <p15:guide id="11" pos="925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0" y="1535114"/>
            <a:ext cx="4663440" cy="639763"/>
          </a:xfrm>
          <a:prstGeom prst="rect">
            <a:avLst/>
          </a:prstGeom>
        </p:spPr>
        <p:txBody>
          <a:bodyPr anchor="b"/>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5" name="Text Placeholder 4"/>
          <p:cNvSpPr>
            <a:spLocks noGrp="1"/>
          </p:cNvSpPr>
          <p:nvPr>
            <p:ph type="body" sz="quarter" idx="3"/>
          </p:nvPr>
        </p:nvSpPr>
        <p:spPr>
          <a:xfrm>
            <a:off x="6408616" y="1535114"/>
            <a:ext cx="4663440" cy="639763"/>
          </a:xfrm>
          <a:prstGeom prst="rect">
            <a:avLst/>
          </a:prstGeom>
        </p:spPr>
        <p:txBody>
          <a:bodyPr anchor="b">
            <a:noAutofit/>
          </a:bodyPr>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pPr>
              <a:defRPr/>
            </a:pPr>
            <a:r>
              <a:rPr lang="en-US" smtClean="0"/>
              <a:t>NJ AARP TaxAide</a:t>
            </a:r>
            <a:endParaRPr lang="en-US" dirty="0"/>
          </a:p>
        </p:txBody>
      </p:sp>
      <p:sp>
        <p:nvSpPr>
          <p:cNvPr id="9" name="Slide Number Placeholder 8"/>
          <p:cNvSpPr>
            <a:spLocks noGrp="1"/>
          </p:cNvSpPr>
          <p:nvPr>
            <p:ph type="sldNum" sz="quarter" idx="12"/>
          </p:nvPr>
        </p:nvSpPr>
        <p:spPr/>
        <p:txBody>
          <a:bodyPr/>
          <a:lstStyle/>
          <a:p>
            <a:pPr>
              <a:defRPr/>
            </a:pPr>
            <a:fld id="{6F3A8DBD-CFCB-446C-B8A6-1CA899896161}" type="slidenum">
              <a:rPr lang="en-US" altLang="en-US" smtClean="0"/>
              <a:pPr>
                <a:defRPr/>
              </a:pPr>
              <a:t>‹#›</a:t>
            </a:fld>
            <a:endParaRPr lang="en-US" altLang="en-US" dirty="0"/>
          </a:p>
        </p:txBody>
      </p:sp>
      <p:sp>
        <p:nvSpPr>
          <p:cNvPr id="10" name="Text Placeholder 9"/>
          <p:cNvSpPr>
            <a:spLocks noGrp="1"/>
          </p:cNvSpPr>
          <p:nvPr>
            <p:ph type="body" sz="quarter" idx="13"/>
          </p:nvPr>
        </p:nvSpPr>
        <p:spPr>
          <a:xfrm>
            <a:off x="1270001" y="2174876"/>
            <a:ext cx="4664075" cy="3779839"/>
          </a:xfrm>
        </p:spPr>
        <p:txBody>
          <a:bodyPr>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p:txBody>
      </p:sp>
      <p:sp>
        <p:nvSpPr>
          <p:cNvPr id="13" name="Text Placeholder 12"/>
          <p:cNvSpPr>
            <a:spLocks noGrp="1"/>
          </p:cNvSpPr>
          <p:nvPr>
            <p:ph type="body" sz="quarter" idx="14"/>
          </p:nvPr>
        </p:nvSpPr>
        <p:spPr>
          <a:xfrm>
            <a:off x="6408616" y="2174876"/>
            <a:ext cx="4663440" cy="3779839"/>
          </a:xfrm>
        </p:spPr>
        <p:txBody>
          <a:bodyPr>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78420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smtClean="0"/>
              <a:t>NJ AARP TaxAide</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0C71C609-0F0D-4841-9F2F-030B3379F104}" type="slidenum">
              <a:rPr lang="en-US" altLang="en-US" smtClean="0"/>
              <a:pPr>
                <a:defRPr/>
              </a:pPr>
              <a:t>‹#›</a:t>
            </a:fld>
            <a:endParaRPr lang="en-US" altLang="en-US" dirty="0"/>
          </a:p>
        </p:txBody>
      </p:sp>
      <p:sp>
        <p:nvSpPr>
          <p:cNvPr id="4" name="Content Placeholder 3"/>
          <p:cNvSpPr>
            <a:spLocks noGrp="1"/>
          </p:cNvSpPr>
          <p:nvPr>
            <p:ph sz="quarter" idx="12"/>
          </p:nvPr>
        </p:nvSpPr>
        <p:spPr>
          <a:xfrm>
            <a:off x="1278833" y="1761434"/>
            <a:ext cx="9753600" cy="2221287"/>
          </a:xfrm>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1278467" y="4108451"/>
            <a:ext cx="9753600" cy="1780116"/>
          </a:xfrm>
        </p:spPr>
        <p:txBody>
          <a:bodyPr/>
          <a:lstStyle/>
          <a:p>
            <a:pPr lvl="0"/>
            <a:r>
              <a:rPr lang="en-US"/>
              <a:t>Edit Master text styles</a:t>
            </a:r>
          </a:p>
          <a:p>
            <a:pPr lvl="1"/>
            <a:r>
              <a:rPr lang="en-US"/>
              <a:t>Second level</a:t>
            </a:r>
          </a:p>
        </p:txBody>
      </p:sp>
    </p:spTree>
    <p:extLst>
      <p:ext uri="{BB962C8B-B14F-4D97-AF65-F5344CB8AC3E}">
        <p14:creationId xmlns:p14="http://schemas.microsoft.com/office/powerpoint/2010/main" val="3429556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NJ AARP TaxAide</a:t>
            </a:r>
            <a:endParaRPr lang="en-US" dirty="0"/>
          </a:p>
        </p:txBody>
      </p:sp>
      <p:sp>
        <p:nvSpPr>
          <p:cNvPr id="5" name="Slide Number Placeholder 4"/>
          <p:cNvSpPr>
            <a:spLocks noGrp="1"/>
          </p:cNvSpPr>
          <p:nvPr>
            <p:ph type="sldNum" sz="quarter" idx="12"/>
          </p:nvPr>
        </p:nvSpPr>
        <p:spPr/>
        <p:txBody>
          <a:bodyPr/>
          <a:lstStyle/>
          <a:p>
            <a:pPr>
              <a:defRPr/>
            </a:pPr>
            <a:fld id="{9C9E3000-1FE7-4597-BE23-A1AC10F0DE04}" type="slidenum">
              <a:rPr lang="en-US" altLang="en-US" smtClean="0"/>
              <a:pPr>
                <a:defRPr/>
              </a:pPr>
              <a:t>‹#›</a:t>
            </a:fld>
            <a:endParaRPr lang="en-US" alt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51845787"/>
      </p:ext>
    </p:extLst>
  </p:cSld>
  <p:clrMapOvr>
    <a:masterClrMapping/>
  </p:clrMapOvr>
  <p:extLst mod="1">
    <p:ext uri="{DCECCB84-F9BA-43D5-87BE-67443E8EF086}">
      <p15:sldGuideLst xmlns:p15="http://schemas.microsoft.com/office/powerpoint/2012/main">
        <p15:guide id="7" pos="800">
          <p15:clr>
            <a:srgbClr val="FBAE40"/>
          </p15:clr>
        </p15:guide>
        <p15:guide id="8" pos="6944">
          <p15:clr>
            <a:srgbClr val="FBAE40"/>
          </p15:clr>
        </p15:guide>
        <p15:guide id="9" orient="horz" pos="828">
          <p15:clr>
            <a:srgbClr val="FBAE40"/>
          </p15:clr>
        </p15:guide>
        <p15:guide id="10" pos="1067">
          <p15:clr>
            <a:srgbClr val="FBAE40"/>
          </p15:clr>
        </p15:guide>
        <p15:guide id="11" pos="925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pPr>
              <a:defRPr/>
            </a:pPr>
            <a:r>
              <a:rPr lang="en-US" smtClean="0"/>
              <a:t>NJ AARP TaxAide</a:t>
            </a:r>
            <a:endParaRPr lang="en-US" dirty="0"/>
          </a:p>
        </p:txBody>
      </p:sp>
      <p:sp>
        <p:nvSpPr>
          <p:cNvPr id="4" name="Slide Number Placeholder 3"/>
          <p:cNvSpPr>
            <a:spLocks noGrp="1"/>
          </p:cNvSpPr>
          <p:nvPr>
            <p:ph type="sldNum" sz="quarter" idx="12"/>
          </p:nvPr>
        </p:nvSpPr>
        <p:spPr/>
        <p:txBody>
          <a:bodyPr/>
          <a:lstStyle/>
          <a:p>
            <a:pPr>
              <a:defRPr/>
            </a:pPr>
            <a:fld id="{9812D7E6-FB69-44F1-8A56-928FF0B4A47C}"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p:nvSpPr>
        <p:spPr>
          <a:xfrm>
            <a:off x="0" y="-17670"/>
            <a:ext cx="12192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65995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pPr>
              <a:defRPr/>
            </a:pPr>
            <a:r>
              <a:rPr lang="en-US" smtClean="0"/>
              <a:t>NJ AARP TaxAide</a:t>
            </a:r>
            <a:endParaRPr lang="en-US" dirty="0"/>
          </a:p>
        </p:txBody>
      </p:sp>
      <p:sp>
        <p:nvSpPr>
          <p:cNvPr id="4" name="Slide Number Placeholder 3"/>
          <p:cNvSpPr>
            <a:spLocks noGrp="1"/>
          </p:cNvSpPr>
          <p:nvPr>
            <p:ph type="sldNum" sz="quarter" idx="12"/>
          </p:nvPr>
        </p:nvSpPr>
        <p:spPr>
          <a:xfrm>
            <a:off x="1298941" y="6265305"/>
            <a:ext cx="518079" cy="365125"/>
          </a:xfrm>
        </p:spPr>
        <p:txBody>
          <a:bodyPr/>
          <a:lstStyle/>
          <a:p>
            <a:pPr>
              <a:defRPr/>
            </a:pPr>
            <a:fld id="{0C71C609-0F0D-4841-9F2F-030B3379F104}"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0" y="-17670"/>
            <a:ext cx="12192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rot="16200000">
            <a:off x="-2828541" y="2810564"/>
            <a:ext cx="6876288"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latin typeface="+mj-lt"/>
            </a:endParaRPr>
          </a:p>
        </p:txBody>
      </p:sp>
      <p:sp>
        <p:nvSpPr>
          <p:cNvPr id="8" name="Title Placeholder 1"/>
          <p:cNvSpPr>
            <a:spLocks noGrp="1"/>
          </p:cNvSpPr>
          <p:nvPr>
            <p:ph type="title"/>
          </p:nvPr>
        </p:nvSpPr>
        <p:spPr>
          <a:xfrm rot="16200000">
            <a:off x="-2255517" y="2278380"/>
            <a:ext cx="573024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51815" y="6132291"/>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p:nvSpPr>
        <p:spPr>
          <a:xfrm rot="5400000">
            <a:off x="-2179072" y="3380298"/>
            <a:ext cx="687628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60034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NJ AARP TaxAide</a:t>
            </a:r>
            <a:endParaRPr lang="en-US" dirty="0"/>
          </a:p>
        </p:txBody>
      </p:sp>
      <p:sp>
        <p:nvSpPr>
          <p:cNvPr id="5" name="Slide Number Placeholder 4"/>
          <p:cNvSpPr>
            <a:spLocks noGrp="1"/>
          </p:cNvSpPr>
          <p:nvPr>
            <p:ph type="sldNum" sz="quarter" idx="12"/>
          </p:nvPr>
        </p:nvSpPr>
        <p:spPr/>
        <p:txBody>
          <a:bodyPr/>
          <a:lstStyle/>
          <a:p>
            <a:pPr>
              <a:defRPr/>
            </a:pPr>
            <a:fld id="{CE176C80-3929-4771-A23C-9F9CC74EC15F}" type="slidenum">
              <a:rPr lang="en-US" altLang="en-US" smtClean="0"/>
              <a:pPr>
                <a:defRPr/>
              </a:pPr>
              <a:t>‹#›</a:t>
            </a:fld>
            <a:endParaRPr lang="en-US" altLang="en-US" dirty="0"/>
          </a:p>
        </p:txBody>
      </p:sp>
      <p:sp>
        <p:nvSpPr>
          <p:cNvPr id="6" name="Text Placeholder 5"/>
          <p:cNvSpPr>
            <a:spLocks noGrp="1"/>
          </p:cNvSpPr>
          <p:nvPr>
            <p:ph type="body" sz="quarter" idx="15"/>
          </p:nvPr>
        </p:nvSpPr>
        <p:spPr>
          <a:xfrm>
            <a:off x="1282700" y="1754188"/>
            <a:ext cx="4663440" cy="4022725"/>
          </a:xfrm>
        </p:spPr>
        <p:txBody>
          <a:bodyPr/>
          <a:lstStyle/>
          <a:p>
            <a:pPr lvl="0"/>
            <a:r>
              <a:rPr lang="en-US"/>
              <a:t>Click to edit Master text styles</a:t>
            </a:r>
          </a:p>
          <a:p>
            <a:pPr lvl="1"/>
            <a:r>
              <a:rPr lang="en-US"/>
              <a:t>Second level</a:t>
            </a:r>
          </a:p>
          <a:p>
            <a:pPr lvl="2"/>
            <a:r>
              <a:rPr lang="en-US"/>
              <a:t>Third level</a:t>
            </a:r>
          </a:p>
        </p:txBody>
      </p:sp>
      <p:sp>
        <p:nvSpPr>
          <p:cNvPr id="8" name="Text Placeholder 7"/>
          <p:cNvSpPr>
            <a:spLocks noGrp="1"/>
          </p:cNvSpPr>
          <p:nvPr>
            <p:ph type="body" sz="quarter" idx="16"/>
          </p:nvPr>
        </p:nvSpPr>
        <p:spPr>
          <a:xfrm>
            <a:off x="6396039" y="1754188"/>
            <a:ext cx="4663440" cy="4022725"/>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711904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800" userDrawn="1">
          <p15:clr>
            <a:srgbClr val="FBAE40"/>
          </p15:clr>
        </p15:guide>
        <p15:guide id="2" pos="6944" userDrawn="1">
          <p15:clr>
            <a:srgbClr val="FBAE40"/>
          </p15:clr>
        </p15:guide>
        <p15:guide id="3" orient="horz" pos="828" userDrawn="1">
          <p15:clr>
            <a:srgbClr val="FBAE40"/>
          </p15:clr>
        </p15:guide>
        <p15:guide id="4" pos="1067" userDrawn="1">
          <p15:clr>
            <a:srgbClr val="FBAE40"/>
          </p15:clr>
        </p15:guide>
        <p15:guide id="5" pos="925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29"/>
        <p:cNvGrpSpPr/>
        <p:nvPr/>
      </p:nvGrpSpPr>
      <p:grpSpPr>
        <a:xfrm>
          <a:off x="0" y="0"/>
          <a:ext cx="0" cy="0"/>
          <a:chOff x="0" y="0"/>
          <a:chExt cx="0" cy="0"/>
        </a:xfrm>
      </p:grpSpPr>
      <p:sp>
        <p:nvSpPr>
          <p:cNvPr id="30" name="Google Shape;30;p3"/>
          <p:cNvSpPr txBox="1">
            <a:spLocks noGrp="1"/>
          </p:cNvSpPr>
          <p:nvPr>
            <p:ph type="dt" idx="10"/>
          </p:nvPr>
        </p:nvSpPr>
        <p:spPr>
          <a:xfrm>
            <a:off x="1908313" y="6265305"/>
            <a:ext cx="1333856"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3"/>
          <p:cNvSpPr txBox="1">
            <a:spLocks noGrp="1"/>
          </p:cNvSpPr>
          <p:nvPr>
            <p:ph type="ftr" idx="11"/>
          </p:nvPr>
        </p:nvSpPr>
        <p:spPr>
          <a:xfrm>
            <a:off x="3476488" y="6265305"/>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NJ AARP TaxAide</a:t>
            </a:r>
            <a:endParaRPr dirty="0"/>
          </a:p>
        </p:txBody>
      </p:sp>
      <p:sp>
        <p:nvSpPr>
          <p:cNvPr id="32" name="Google Shape;32;p3"/>
          <p:cNvSpPr txBox="1">
            <a:spLocks noGrp="1"/>
          </p:cNvSpPr>
          <p:nvPr>
            <p:ph type="sldNum" idx="12"/>
          </p:nvPr>
        </p:nvSpPr>
        <p:spPr>
          <a:xfrm>
            <a:off x="609603" y="6265305"/>
            <a:ext cx="93648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33" name="Google Shape;33;p3"/>
          <p:cNvSpPr txBox="1">
            <a:spLocks noGrp="1"/>
          </p:cNvSpPr>
          <p:nvPr>
            <p:ph type="body" idx="1"/>
          </p:nvPr>
        </p:nvSpPr>
        <p:spPr>
          <a:xfrm>
            <a:off x="1282700" y="1754188"/>
            <a:ext cx="4663440" cy="4022725"/>
          </a:xfrm>
          <a:prstGeom prst="rect">
            <a:avLst/>
          </a:prstGeom>
          <a:noFill/>
          <a:ln>
            <a:noFill/>
          </a:ln>
        </p:spPr>
        <p:txBody>
          <a:bodyPr spcFirstLastPara="1" wrap="square" lIns="91425" tIns="45700" rIns="91425" bIns="45700" anchor="t" anchorCtr="0"/>
          <a:lstStyle>
            <a:lvl1pPr marL="457200" lvl="0" indent="-308610" algn="l">
              <a:spcBef>
                <a:spcPts val="1800"/>
              </a:spcBef>
              <a:spcAft>
                <a:spcPts val="0"/>
              </a:spcAft>
              <a:buSzPts val="1260"/>
              <a:buChar char="■"/>
              <a:defRPr/>
            </a:lvl1pPr>
            <a:lvl2pPr marL="914400" lvl="1" indent="-354330" algn="l">
              <a:spcBef>
                <a:spcPts val="900"/>
              </a:spcBef>
              <a:spcAft>
                <a:spcPts val="0"/>
              </a:spcAft>
              <a:buSzPts val="1980"/>
              <a:buChar char="─"/>
              <a:defRPr/>
            </a:lvl2pPr>
            <a:lvl3pPr marL="1371600" lvl="2" indent="-354330" algn="l">
              <a:spcBef>
                <a:spcPts val="600"/>
              </a:spcBef>
              <a:spcAft>
                <a:spcPts val="0"/>
              </a:spcAft>
              <a:buSzPts val="198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3"/>
          <p:cNvSpPr txBox="1">
            <a:spLocks noGrp="1"/>
          </p:cNvSpPr>
          <p:nvPr>
            <p:ph type="body" idx="2"/>
          </p:nvPr>
        </p:nvSpPr>
        <p:spPr>
          <a:xfrm>
            <a:off x="6396039" y="1754188"/>
            <a:ext cx="4663440" cy="4022725"/>
          </a:xfrm>
          <a:prstGeom prst="rect">
            <a:avLst/>
          </a:prstGeom>
          <a:noFill/>
          <a:ln>
            <a:noFill/>
          </a:ln>
        </p:spPr>
        <p:txBody>
          <a:bodyPr spcFirstLastPara="1" wrap="square" lIns="91425" tIns="45700" rIns="91425" bIns="45700" anchor="t" anchorCtr="0"/>
          <a:lstStyle>
            <a:lvl1pPr marL="457200" lvl="0" indent="-308610" algn="l">
              <a:spcBef>
                <a:spcPts val="1800"/>
              </a:spcBef>
              <a:spcAft>
                <a:spcPts val="0"/>
              </a:spcAft>
              <a:buSzPts val="1260"/>
              <a:buChar char="■"/>
              <a:defRPr/>
            </a:lvl1pPr>
            <a:lvl2pPr marL="914400" lvl="1" indent="-354330" algn="l">
              <a:spcBef>
                <a:spcPts val="900"/>
              </a:spcBef>
              <a:spcAft>
                <a:spcPts val="0"/>
              </a:spcAft>
              <a:buSzPts val="1980"/>
              <a:buChar char="─"/>
              <a:defRPr/>
            </a:lvl2pPr>
            <a:lvl3pPr marL="1371600" lvl="2" indent="-354330" algn="l">
              <a:spcBef>
                <a:spcPts val="600"/>
              </a:spcBef>
              <a:spcAft>
                <a:spcPts val="0"/>
              </a:spcAft>
              <a:buSzPts val="198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3"/>
          <p:cNvSpPr txBox="1">
            <a:spLocks noGrp="1"/>
          </p:cNvSpPr>
          <p:nvPr>
            <p:ph type="title"/>
          </p:nvPr>
        </p:nvSpPr>
        <p:spPr>
          <a:xfrm>
            <a:off x="1066803" y="28835"/>
            <a:ext cx="9751391"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006796204"/>
      </p:ext>
    </p:extLst>
  </p:cSld>
  <p:clrMapOvr>
    <a:masterClrMapping/>
  </p:clrMapOvr>
  <p:extLst mod="1">
    <p:ext uri="{DCECCB84-F9BA-43D5-87BE-67443E8EF086}">
      <p15:sldGuideLst xmlns:p15="http://schemas.microsoft.com/office/powerpoint/2012/main">
        <p15:guide id="1" pos="800">
          <p15:clr>
            <a:srgbClr val="FBAE40"/>
          </p15:clr>
        </p15:guide>
        <p15:guide id="2" pos="6944">
          <p15:clr>
            <a:srgbClr val="FBAE40"/>
          </p15:clr>
        </p15:guide>
        <p15:guide id="3" orient="horz" pos="828">
          <p15:clr>
            <a:srgbClr val="FBAE40"/>
          </p15:clr>
        </p15:guide>
        <p15:guide id="4" pos="1067">
          <p15:clr>
            <a:srgbClr val="FBAE40"/>
          </p15:clr>
        </p15:guide>
        <p15:guide id="5" pos="925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3" y="1218977"/>
            <a:ext cx="8799444" cy="390144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Subtitle 2"/>
          <p:cNvSpPr>
            <a:spLocks noGrp="1"/>
          </p:cNvSpPr>
          <p:nvPr>
            <p:ph type="subTitle" idx="1"/>
          </p:nvPr>
        </p:nvSpPr>
        <p:spPr>
          <a:xfrm>
            <a:off x="916503" y="3697339"/>
            <a:ext cx="6966440" cy="1112839"/>
          </a:xfrm>
          <a:prstGeom prst="rect">
            <a:avLst/>
          </a:prstGeom>
        </p:spPr>
        <p:txBody>
          <a:bodyPr anchor="ctr">
            <a:noAutofit/>
          </a:bodyPr>
          <a:lstStyle>
            <a:lvl1pPr marL="0" indent="0" algn="ctr">
              <a:spcBef>
                <a:spcPts val="0"/>
              </a:spcBef>
              <a:buNone/>
              <a:defRPr sz="32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8" name="Rectangle 7"/>
          <p:cNvSpPr/>
          <p:nvPr/>
        </p:nvSpPr>
        <p:spPr>
          <a:xfrm>
            <a:off x="3" y="5056020"/>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Rectangle 3"/>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2" y="5056019"/>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a:xfrm>
            <a:off x="914456" y="1875512"/>
            <a:ext cx="6970533" cy="1219200"/>
          </a:xfrm>
        </p:spPr>
        <p:txBody>
          <a:bodyPr>
            <a:noAutofit/>
          </a:bodyPr>
          <a:lstStyle>
            <a:lvl1pPr algn="ctr">
              <a:defRPr sz="4400"/>
            </a:lvl1pPr>
          </a:lstStyle>
          <a:p>
            <a:r>
              <a:rPr lang="en-US" smtClean="0"/>
              <a:t>Click to edit Master title style</a:t>
            </a:r>
            <a:endParaRPr lang="en-US" dirty="0"/>
          </a:p>
        </p:txBody>
      </p:sp>
    </p:spTree>
    <p:extLst>
      <p:ext uri="{BB962C8B-B14F-4D97-AF65-F5344CB8AC3E}">
        <p14:creationId xmlns:p14="http://schemas.microsoft.com/office/powerpoint/2010/main" val="425122211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smtClean="0"/>
              <a:t>NJ AARP TaxAide</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AE820BBC-AC8A-41A2-B5A2-A38EDA688333}" type="slidenum">
              <a:rPr lang="en-US" altLang="en-US" smtClean="0"/>
              <a:pPr>
                <a:defRPr/>
              </a:pPr>
              <a:t>‹#›</a:t>
            </a:fld>
            <a:endParaRPr lang="en-US" altLang="en-US" dirty="0"/>
          </a:p>
        </p:txBody>
      </p:sp>
      <p:sp>
        <p:nvSpPr>
          <p:cNvPr id="4" name="Content Placeholder 3"/>
          <p:cNvSpPr>
            <a:spLocks noGrp="1"/>
          </p:cNvSpPr>
          <p:nvPr>
            <p:ph sz="quarter" idx="12"/>
          </p:nvPr>
        </p:nvSpPr>
        <p:spPr/>
        <p:txBody>
          <a:bodyPr/>
          <a:lstStyle>
            <a:lvl4pPr marL="1944688" indent="-227013">
              <a:defRPr/>
            </a:lvl4pPr>
            <a:lvl5pPr marL="2397125" indent="-227013">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03588814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NJ AARP TaxAide</a:t>
            </a:r>
            <a:endParaRPr lang="en-US" dirty="0"/>
          </a:p>
        </p:txBody>
      </p:sp>
      <p:sp>
        <p:nvSpPr>
          <p:cNvPr id="5" name="Slide Number Placeholder 4"/>
          <p:cNvSpPr>
            <a:spLocks noGrp="1"/>
          </p:cNvSpPr>
          <p:nvPr>
            <p:ph type="sldNum" sz="quarter" idx="12"/>
          </p:nvPr>
        </p:nvSpPr>
        <p:spPr/>
        <p:txBody>
          <a:bodyPr/>
          <a:lstStyle/>
          <a:p>
            <a:pPr>
              <a:defRPr/>
            </a:pPr>
            <a:fld id="{CE176C80-3929-4771-A23C-9F9CC74EC15F}" type="slidenum">
              <a:rPr lang="en-US" altLang="en-US" smtClean="0"/>
              <a:pPr>
                <a:defRPr/>
              </a:pPr>
              <a:t>‹#›</a:t>
            </a:fld>
            <a:endParaRPr lang="en-US" altLang="en-US" dirty="0"/>
          </a:p>
        </p:txBody>
      </p:sp>
      <p:sp>
        <p:nvSpPr>
          <p:cNvPr id="6" name="Text Placeholder 5"/>
          <p:cNvSpPr>
            <a:spLocks noGrp="1"/>
          </p:cNvSpPr>
          <p:nvPr>
            <p:ph type="body" sz="quarter" idx="15"/>
          </p:nvPr>
        </p:nvSpPr>
        <p:spPr>
          <a:xfrm>
            <a:off x="1282700" y="1754188"/>
            <a:ext cx="4663440" cy="4022725"/>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6"/>
          </p:nvPr>
        </p:nvSpPr>
        <p:spPr>
          <a:xfrm>
            <a:off x="6396039" y="1754188"/>
            <a:ext cx="4663440" cy="4022725"/>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55884404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800">
          <p15:clr>
            <a:srgbClr val="FBAE40"/>
          </p15:clr>
        </p15:guide>
        <p15:guide id="2" pos="6944">
          <p15:clr>
            <a:srgbClr val="FBAE40"/>
          </p15:clr>
        </p15:guide>
        <p15:guide id="3" orient="horz" pos="828">
          <p15:clr>
            <a:srgbClr val="FBAE40"/>
          </p15:clr>
        </p15:guide>
        <p15:guide id="4" pos="1067">
          <p15:clr>
            <a:srgbClr val="FBAE40"/>
          </p15:clr>
        </p15:guide>
        <p15:guide id="5" pos="925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0" y="1535114"/>
            <a:ext cx="4663440" cy="639763"/>
          </a:xfrm>
          <a:prstGeom prst="rect">
            <a:avLst/>
          </a:prstGeom>
        </p:spPr>
        <p:txBody>
          <a:bodyPr anchor="b"/>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408616" y="1535114"/>
            <a:ext cx="4663440" cy="639763"/>
          </a:xfrm>
          <a:prstGeom prst="rect">
            <a:avLst/>
          </a:prstGeom>
        </p:spPr>
        <p:txBody>
          <a:bodyPr anchor="b">
            <a:noAutofit/>
          </a:bodyPr>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pPr>
              <a:defRPr/>
            </a:pPr>
            <a:r>
              <a:rPr lang="en-US" smtClean="0"/>
              <a:t>NJ AARP TaxAide</a:t>
            </a:r>
            <a:endParaRPr lang="en-US" dirty="0"/>
          </a:p>
        </p:txBody>
      </p:sp>
      <p:sp>
        <p:nvSpPr>
          <p:cNvPr id="9" name="Slide Number Placeholder 8"/>
          <p:cNvSpPr>
            <a:spLocks noGrp="1"/>
          </p:cNvSpPr>
          <p:nvPr>
            <p:ph type="sldNum" sz="quarter" idx="12"/>
          </p:nvPr>
        </p:nvSpPr>
        <p:spPr/>
        <p:txBody>
          <a:bodyPr/>
          <a:lstStyle/>
          <a:p>
            <a:pPr>
              <a:defRPr/>
            </a:pPr>
            <a:fld id="{6F3A8DBD-CFCB-446C-B8A6-1CA899896161}" type="slidenum">
              <a:rPr lang="en-US" altLang="en-US" smtClean="0"/>
              <a:pPr>
                <a:defRPr/>
              </a:pPr>
              <a:t>‹#›</a:t>
            </a:fld>
            <a:endParaRPr lang="en-US" altLang="en-US" dirty="0"/>
          </a:p>
        </p:txBody>
      </p:sp>
      <p:sp>
        <p:nvSpPr>
          <p:cNvPr id="10" name="Text Placeholder 9"/>
          <p:cNvSpPr>
            <a:spLocks noGrp="1"/>
          </p:cNvSpPr>
          <p:nvPr>
            <p:ph type="body" sz="quarter" idx="13"/>
          </p:nvPr>
        </p:nvSpPr>
        <p:spPr>
          <a:xfrm>
            <a:off x="1270001" y="2174876"/>
            <a:ext cx="4664075" cy="3779839"/>
          </a:xfrm>
        </p:spPr>
        <p:txBody>
          <a:bodyPr>
            <a:normAutofit/>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p:txBody>
      </p:sp>
      <p:sp>
        <p:nvSpPr>
          <p:cNvPr id="13" name="Text Placeholder 12"/>
          <p:cNvSpPr>
            <a:spLocks noGrp="1"/>
          </p:cNvSpPr>
          <p:nvPr>
            <p:ph type="body" sz="quarter" idx="14"/>
          </p:nvPr>
        </p:nvSpPr>
        <p:spPr>
          <a:xfrm>
            <a:off x="6408616" y="2174876"/>
            <a:ext cx="4663440" cy="3779839"/>
          </a:xfrm>
        </p:spPr>
        <p:txBody>
          <a:bodyPr>
            <a:normAutofit/>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3906906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smtClean="0"/>
              <a:t>NJ AARP TaxAide</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0C71C609-0F0D-4841-9F2F-030B3379F104}" type="slidenum">
              <a:rPr lang="en-US" altLang="en-US" smtClean="0"/>
              <a:pPr>
                <a:defRPr/>
              </a:pPr>
              <a:t>‹#›</a:t>
            </a:fld>
            <a:endParaRPr lang="en-US" altLang="en-US" dirty="0"/>
          </a:p>
        </p:txBody>
      </p:sp>
      <p:sp>
        <p:nvSpPr>
          <p:cNvPr id="4" name="Content Placeholder 3"/>
          <p:cNvSpPr>
            <a:spLocks noGrp="1"/>
          </p:cNvSpPr>
          <p:nvPr>
            <p:ph sz="quarter" idx="12"/>
          </p:nvPr>
        </p:nvSpPr>
        <p:spPr>
          <a:xfrm>
            <a:off x="1278833" y="1761434"/>
            <a:ext cx="9753600" cy="2221287"/>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Content Placeholder 6"/>
          <p:cNvSpPr>
            <a:spLocks noGrp="1"/>
          </p:cNvSpPr>
          <p:nvPr>
            <p:ph sz="quarter" idx="13"/>
          </p:nvPr>
        </p:nvSpPr>
        <p:spPr>
          <a:xfrm>
            <a:off x="1278467" y="4108451"/>
            <a:ext cx="9753600" cy="1780116"/>
          </a:xfrm>
        </p:spPr>
        <p:txBody>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5884208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NJ AARP TaxAide</a:t>
            </a:r>
            <a:endParaRPr lang="en-US" dirty="0"/>
          </a:p>
        </p:txBody>
      </p:sp>
      <p:sp>
        <p:nvSpPr>
          <p:cNvPr id="5" name="Slide Number Placeholder 4"/>
          <p:cNvSpPr>
            <a:spLocks noGrp="1"/>
          </p:cNvSpPr>
          <p:nvPr>
            <p:ph type="sldNum" sz="quarter" idx="12"/>
          </p:nvPr>
        </p:nvSpPr>
        <p:spPr/>
        <p:txBody>
          <a:bodyPr/>
          <a:lstStyle/>
          <a:p>
            <a:pPr>
              <a:defRPr/>
            </a:pPr>
            <a:fld id="{9C9E3000-1FE7-4597-BE23-A1AC10F0DE04}" type="slidenum">
              <a:rPr lang="en-US" altLang="en-US" smtClean="0"/>
              <a:pPr>
                <a:defRPr/>
              </a:pPr>
              <a:t>‹#›</a:t>
            </a:fld>
            <a:endParaRPr lang="en-US" alt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0498998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800">
          <p15:clr>
            <a:srgbClr val="FBAE40"/>
          </p15:clr>
        </p15:guide>
        <p15:guide id="2" pos="6944">
          <p15:clr>
            <a:srgbClr val="FBAE40"/>
          </p15:clr>
        </p15:guide>
        <p15:guide id="3" orient="horz" pos="828">
          <p15:clr>
            <a:srgbClr val="FBAE40"/>
          </p15:clr>
        </p15:guide>
        <p15:guide id="4" pos="1067">
          <p15:clr>
            <a:srgbClr val="FBAE40"/>
          </p15:clr>
        </p15:guide>
        <p15:guide id="5" pos="925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pPr>
              <a:defRPr/>
            </a:pPr>
            <a:r>
              <a:rPr lang="en-US" smtClean="0"/>
              <a:t>NJ AARP TaxAide</a:t>
            </a:r>
            <a:endParaRPr lang="en-US" dirty="0"/>
          </a:p>
        </p:txBody>
      </p:sp>
      <p:sp>
        <p:nvSpPr>
          <p:cNvPr id="4" name="Slide Number Placeholder 3"/>
          <p:cNvSpPr>
            <a:spLocks noGrp="1"/>
          </p:cNvSpPr>
          <p:nvPr>
            <p:ph type="sldNum" sz="quarter" idx="12"/>
          </p:nvPr>
        </p:nvSpPr>
        <p:spPr/>
        <p:txBody>
          <a:bodyPr/>
          <a:lstStyle/>
          <a:p>
            <a:pPr>
              <a:defRPr/>
            </a:pPr>
            <a:fld id="{9812D7E6-FB69-44F1-8A56-928FF0B4A47C}"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247611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ext Over Objec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pPr>
              <a:defRPr/>
            </a:pPr>
            <a:r>
              <a:rPr lang="en-US" smtClean="0"/>
              <a:t>NJ AARP TaxAide</a:t>
            </a:r>
            <a:endParaRPr lang="en-US" dirty="0"/>
          </a:p>
        </p:txBody>
      </p:sp>
      <p:sp>
        <p:nvSpPr>
          <p:cNvPr id="10" name="Slide Number Placeholder 9"/>
          <p:cNvSpPr>
            <a:spLocks noGrp="1"/>
          </p:cNvSpPr>
          <p:nvPr>
            <p:ph type="sldNum" sz="quarter" idx="11"/>
          </p:nvPr>
        </p:nvSpPr>
        <p:spPr/>
        <p:txBody>
          <a:bodyPr/>
          <a:lstStyle/>
          <a:p>
            <a:pPr>
              <a:defRPr/>
            </a:pPr>
            <a:fld id="{2463D2A2-7651-4F87-B33E-E151B356E73A}" type="slidenum">
              <a:rPr lang="en-US" altLang="en-US" smtClean="0"/>
              <a:pPr>
                <a:defRPr/>
              </a:pPr>
              <a:t>‹#›</a:t>
            </a:fld>
            <a:endParaRPr lang="en-US" altLang="en-US" dirty="0"/>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1" name="Picture Placeholder 3"/>
          <p:cNvSpPr>
            <a:spLocks noGrp="1"/>
          </p:cNvSpPr>
          <p:nvPr>
            <p:ph type="pic" sz="quarter" idx="15"/>
          </p:nvPr>
        </p:nvSpPr>
        <p:spPr>
          <a:xfrm>
            <a:off x="1267327" y="4124158"/>
            <a:ext cx="10058400" cy="1879600"/>
          </a:xfrm>
        </p:spPr>
        <p:txBody>
          <a:bodyPr/>
          <a:lstStyle>
            <a:lvl1pPr marL="0" indent="0">
              <a:buNone/>
              <a:defRPr/>
            </a:lvl1pPr>
          </a:lstStyle>
          <a:p>
            <a:r>
              <a:rPr lang="en-US" dirty="0"/>
              <a:t>Click icon to add picture</a:t>
            </a:r>
          </a:p>
        </p:txBody>
      </p:sp>
      <p:sp>
        <p:nvSpPr>
          <p:cNvPr id="14" name="Text Placeholder 5"/>
          <p:cNvSpPr>
            <a:spLocks noGrp="1"/>
          </p:cNvSpPr>
          <p:nvPr>
            <p:ph type="body" sz="quarter" idx="16"/>
          </p:nvPr>
        </p:nvSpPr>
        <p:spPr>
          <a:xfrm>
            <a:off x="1267327" y="2141664"/>
            <a:ext cx="10058400" cy="1879353"/>
          </a:xfrm>
        </p:spPr>
        <p:txBody>
          <a:bodyPr/>
          <a:lstStyle>
            <a:lvl1pPr>
              <a:defRPr/>
            </a:lvl1pPr>
            <a:lvl2pPr>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685259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Object Over Tex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r>
              <a:rPr lang="en-US" smtClean="0">
                <a:solidFill>
                  <a:prstClr val="black">
                    <a:tint val="75000"/>
                  </a:prstClr>
                </a:solidFill>
              </a:rPr>
              <a:t>NJ AARP TaxAide</a:t>
            </a:r>
            <a:endParaRPr lang="en-US" dirty="0">
              <a:solidFill>
                <a:prstClr val="black">
                  <a:tint val="75000"/>
                </a:prstClr>
              </a:solidFill>
            </a:endParaRPr>
          </a:p>
        </p:txBody>
      </p:sp>
      <p:sp>
        <p:nvSpPr>
          <p:cNvPr id="10" name="Slide Number Placeholder 9"/>
          <p:cNvSpPr>
            <a:spLocks noGrp="1"/>
          </p:cNvSpPr>
          <p:nvPr>
            <p:ph type="sldNum" sz="quarter" idx="11"/>
          </p:nvPr>
        </p:nvSpPr>
        <p:spPr/>
        <p:txBody>
          <a:bodyPr/>
          <a:lstStyle/>
          <a:p>
            <a:fld id="{904548E9-6249-43D8-B9E7-ADE04452238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p:nvPr>
        </p:nvSpPr>
        <p:spPr>
          <a:xfrm>
            <a:off x="838204" y="4114800"/>
            <a:ext cx="10492873" cy="1828800"/>
          </a:xfrm>
        </p:spPr>
        <p:txBody>
          <a:bodyPr/>
          <a:lstStyle>
            <a:lvl1pPr>
              <a:defRPr/>
            </a:lvl1pPr>
            <a:lvl2pPr>
              <a:defRPr/>
            </a:lvl2pPr>
          </a:lstStyle>
          <a:p>
            <a:pPr lvl="0"/>
            <a:r>
              <a:rPr lang="en-US" smtClean="0"/>
              <a:t>Edit Master text styles</a:t>
            </a:r>
          </a:p>
          <a:p>
            <a:pPr lvl="1"/>
            <a:r>
              <a:rPr lang="en-US" smtClean="0"/>
              <a:t>Second level</a:t>
            </a:r>
          </a:p>
        </p:txBody>
      </p:sp>
      <p:sp>
        <p:nvSpPr>
          <p:cNvPr id="4" name="Picture Placeholder 3"/>
          <p:cNvSpPr>
            <a:spLocks noGrp="1"/>
          </p:cNvSpPr>
          <p:nvPr>
            <p:ph type="pic" sz="quarter" idx="15"/>
          </p:nvPr>
        </p:nvSpPr>
        <p:spPr>
          <a:xfrm>
            <a:off x="838204" y="2141538"/>
            <a:ext cx="10492873" cy="1828800"/>
          </a:xfrm>
        </p:spPr>
        <p:txBody>
          <a:bodyPr/>
          <a:lstStyle>
            <a:lvl1pPr marL="0" indent="0">
              <a:buNone/>
              <a:defRPr/>
            </a:lvl1pPr>
          </a:lstStyle>
          <a:p>
            <a:r>
              <a:rPr lang="en-US" dirty="0" smtClean="0"/>
              <a:t>Click icon to add picture</a:t>
            </a:r>
            <a:endParaRPr lang="en-US" dirty="0"/>
          </a:p>
        </p:txBody>
      </p:sp>
    </p:spTree>
    <p:extLst>
      <p:ext uri="{BB962C8B-B14F-4D97-AF65-F5344CB8AC3E}">
        <p14:creationId xmlns:p14="http://schemas.microsoft.com/office/powerpoint/2010/main" val="34132490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0" y="1535114"/>
            <a:ext cx="4663440" cy="639763"/>
          </a:xfrm>
          <a:prstGeom prst="rect">
            <a:avLst/>
          </a:prstGeom>
        </p:spPr>
        <p:txBody>
          <a:bodyPr anchor="b"/>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408616" y="1535114"/>
            <a:ext cx="4663440" cy="639763"/>
          </a:xfrm>
          <a:prstGeom prst="rect">
            <a:avLst/>
          </a:prstGeom>
        </p:spPr>
        <p:txBody>
          <a:bodyPr anchor="b">
            <a:noAutofit/>
          </a:bodyPr>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pPr>
              <a:defRPr/>
            </a:pPr>
            <a:r>
              <a:rPr lang="en-US" smtClean="0"/>
              <a:t>NJ AARP TaxAide</a:t>
            </a:r>
            <a:endParaRPr lang="en-US" dirty="0"/>
          </a:p>
        </p:txBody>
      </p:sp>
      <p:sp>
        <p:nvSpPr>
          <p:cNvPr id="9" name="Slide Number Placeholder 8"/>
          <p:cNvSpPr>
            <a:spLocks noGrp="1"/>
          </p:cNvSpPr>
          <p:nvPr>
            <p:ph type="sldNum" sz="quarter" idx="12"/>
          </p:nvPr>
        </p:nvSpPr>
        <p:spPr/>
        <p:txBody>
          <a:bodyPr/>
          <a:lstStyle/>
          <a:p>
            <a:pPr>
              <a:defRPr/>
            </a:pPr>
            <a:fld id="{6F3A8DBD-CFCB-446C-B8A6-1CA899896161}" type="slidenum">
              <a:rPr lang="en-US" altLang="en-US" smtClean="0"/>
              <a:pPr>
                <a:defRPr/>
              </a:pPr>
              <a:t>‹#›</a:t>
            </a:fld>
            <a:endParaRPr lang="en-US" altLang="en-US" dirty="0"/>
          </a:p>
        </p:txBody>
      </p:sp>
      <p:sp>
        <p:nvSpPr>
          <p:cNvPr id="10" name="Text Placeholder 9"/>
          <p:cNvSpPr>
            <a:spLocks noGrp="1"/>
          </p:cNvSpPr>
          <p:nvPr>
            <p:ph type="body" sz="quarter" idx="13"/>
          </p:nvPr>
        </p:nvSpPr>
        <p:spPr>
          <a:xfrm>
            <a:off x="1270001" y="2174876"/>
            <a:ext cx="4664075" cy="3779839"/>
          </a:xfrm>
        </p:spPr>
        <p:txBody>
          <a:bodyPr>
            <a:normAutofit/>
          </a:bodyPr>
          <a:lstStyle>
            <a:lvl1pPr>
              <a:defRPr sz="2800"/>
            </a:lvl1pPr>
            <a:lvl2pPr>
              <a:defRPr sz="2400"/>
            </a:lvl2pPr>
            <a:lvl3pPr>
              <a:defRPr sz="2000"/>
            </a:lvl3pPr>
          </a:lstStyle>
          <a:p>
            <a:pPr lvl="0"/>
            <a:r>
              <a:rPr lang="en-US"/>
              <a:t>Click to edit Master text styles</a:t>
            </a:r>
          </a:p>
          <a:p>
            <a:pPr lvl="1"/>
            <a:r>
              <a:rPr lang="en-US"/>
              <a:t>Second level</a:t>
            </a:r>
          </a:p>
          <a:p>
            <a:pPr lvl="2"/>
            <a:r>
              <a:rPr lang="en-US"/>
              <a:t>Third level</a:t>
            </a:r>
          </a:p>
        </p:txBody>
      </p:sp>
      <p:sp>
        <p:nvSpPr>
          <p:cNvPr id="13" name="Text Placeholder 12"/>
          <p:cNvSpPr>
            <a:spLocks noGrp="1"/>
          </p:cNvSpPr>
          <p:nvPr>
            <p:ph type="body" sz="quarter" idx="14"/>
          </p:nvPr>
        </p:nvSpPr>
        <p:spPr>
          <a:xfrm>
            <a:off x="6408616" y="2174876"/>
            <a:ext cx="4663440" cy="3779839"/>
          </a:xfrm>
        </p:spPr>
        <p:txBody>
          <a:bodyPr>
            <a:normAutofit/>
          </a:bodyPr>
          <a:lstStyle>
            <a:lvl1pPr>
              <a:defRPr sz="2800"/>
            </a:lvl1pPr>
            <a:lvl2pPr>
              <a:defRPr sz="2400"/>
            </a:lvl2pPr>
            <a:lvl3pPr>
              <a:defRPr sz="2000"/>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5630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smtClean="0"/>
              <a:t>NJ AARP TaxAide</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0C71C609-0F0D-4841-9F2F-030B3379F104}" type="slidenum">
              <a:rPr lang="en-US" altLang="en-US" smtClean="0"/>
              <a:pPr>
                <a:defRPr/>
              </a:pPr>
              <a:t>‹#›</a:t>
            </a:fld>
            <a:endParaRPr lang="en-US" altLang="en-US" dirty="0"/>
          </a:p>
        </p:txBody>
      </p:sp>
      <p:sp>
        <p:nvSpPr>
          <p:cNvPr id="4" name="Content Placeholder 3"/>
          <p:cNvSpPr>
            <a:spLocks noGrp="1"/>
          </p:cNvSpPr>
          <p:nvPr>
            <p:ph sz="quarter" idx="12"/>
          </p:nvPr>
        </p:nvSpPr>
        <p:spPr>
          <a:xfrm>
            <a:off x="1278833" y="1761434"/>
            <a:ext cx="9753600" cy="2221287"/>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1278467" y="4108451"/>
            <a:ext cx="9753600" cy="1780116"/>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47676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NJ AARP TaxAide</a:t>
            </a:r>
            <a:endParaRPr lang="en-US" dirty="0"/>
          </a:p>
        </p:txBody>
      </p:sp>
      <p:sp>
        <p:nvSpPr>
          <p:cNvPr id="5" name="Slide Number Placeholder 4"/>
          <p:cNvSpPr>
            <a:spLocks noGrp="1"/>
          </p:cNvSpPr>
          <p:nvPr>
            <p:ph type="sldNum" sz="quarter" idx="12"/>
          </p:nvPr>
        </p:nvSpPr>
        <p:spPr/>
        <p:txBody>
          <a:bodyPr/>
          <a:lstStyle/>
          <a:p>
            <a:pPr>
              <a:defRPr/>
            </a:pPr>
            <a:fld id="{9C9E3000-1FE7-4597-BE23-A1AC10F0DE04}" type="slidenum">
              <a:rPr lang="en-US" altLang="en-US" smtClean="0"/>
              <a:pPr>
                <a:defRPr/>
              </a:pPr>
              <a:t>‹#›</a:t>
            </a:fld>
            <a:endParaRPr lang="en-US" alt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9143186"/>
      </p:ext>
    </p:extLst>
  </p:cSld>
  <p:clrMapOvr>
    <a:masterClrMapping/>
  </p:clrMapOvr>
  <p:extLst mod="1">
    <p:ext uri="{DCECCB84-F9BA-43D5-87BE-67443E8EF086}">
      <p15:sldGuideLst xmlns:p15="http://schemas.microsoft.com/office/powerpoint/2012/main">
        <p15:guide id="1" pos="800" userDrawn="1">
          <p15:clr>
            <a:srgbClr val="FBAE40"/>
          </p15:clr>
        </p15:guide>
        <p15:guide id="2" pos="6944" userDrawn="1">
          <p15:clr>
            <a:srgbClr val="FBAE40"/>
          </p15:clr>
        </p15:guide>
        <p15:guide id="3" orient="horz" pos="828" userDrawn="1">
          <p15:clr>
            <a:srgbClr val="FBAE40"/>
          </p15:clr>
        </p15:guide>
        <p15:guide id="4" pos="1067" userDrawn="1">
          <p15:clr>
            <a:srgbClr val="FBAE40"/>
          </p15:clr>
        </p15:guide>
        <p15:guide id="5" pos="925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pPr>
              <a:defRPr/>
            </a:pPr>
            <a:r>
              <a:rPr lang="en-US" smtClean="0"/>
              <a:t>NJ AARP TaxAide</a:t>
            </a:r>
            <a:endParaRPr lang="en-US" dirty="0"/>
          </a:p>
        </p:txBody>
      </p:sp>
      <p:sp>
        <p:nvSpPr>
          <p:cNvPr id="4" name="Slide Number Placeholder 3"/>
          <p:cNvSpPr>
            <a:spLocks noGrp="1"/>
          </p:cNvSpPr>
          <p:nvPr>
            <p:ph type="sldNum" sz="quarter" idx="12"/>
          </p:nvPr>
        </p:nvSpPr>
        <p:spPr/>
        <p:txBody>
          <a:bodyPr/>
          <a:lstStyle/>
          <a:p>
            <a:pPr>
              <a:defRPr/>
            </a:pPr>
            <a:fld id="{9812D7E6-FB69-44F1-8A56-928FF0B4A47C}"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8983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Object Over Tex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r>
              <a:rPr lang="en-US" smtClean="0">
                <a:solidFill>
                  <a:prstClr val="black">
                    <a:tint val="75000"/>
                  </a:prstClr>
                </a:solidFill>
              </a:rPr>
              <a:t>NJ AARP TaxAide</a:t>
            </a:r>
            <a:endParaRPr lang="en-US" dirty="0">
              <a:solidFill>
                <a:prstClr val="black">
                  <a:tint val="75000"/>
                </a:prstClr>
              </a:solidFill>
            </a:endParaRPr>
          </a:p>
        </p:txBody>
      </p:sp>
      <p:sp>
        <p:nvSpPr>
          <p:cNvPr id="10" name="Slide Number Placeholder 9"/>
          <p:cNvSpPr>
            <a:spLocks noGrp="1"/>
          </p:cNvSpPr>
          <p:nvPr>
            <p:ph type="sldNum" sz="quarter" idx="11"/>
          </p:nvPr>
        </p:nvSpPr>
        <p:spPr/>
        <p:txBody>
          <a:bodyPr/>
          <a:lstStyle/>
          <a:p>
            <a:fld id="{904548E9-6249-43D8-B9E7-ADE04452238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6" name="Text Placeholder 5"/>
          <p:cNvSpPr>
            <a:spLocks noGrp="1"/>
          </p:cNvSpPr>
          <p:nvPr>
            <p:ph type="body" sz="quarter" idx="13"/>
          </p:nvPr>
        </p:nvSpPr>
        <p:spPr>
          <a:xfrm>
            <a:off x="838204" y="4114800"/>
            <a:ext cx="10492873" cy="1828800"/>
          </a:xfrm>
        </p:spPr>
        <p:txBody>
          <a:bodyPr/>
          <a:lstStyle>
            <a:lvl1pPr>
              <a:defRPr/>
            </a:lvl1pPr>
            <a:lvl2pPr>
              <a:defRPr/>
            </a:lvl2pPr>
          </a:lstStyle>
          <a:p>
            <a:pPr lvl="0"/>
            <a:r>
              <a:rPr lang="en-US"/>
              <a:t>Edit Master text styles</a:t>
            </a:r>
          </a:p>
          <a:p>
            <a:pPr lvl="1"/>
            <a:r>
              <a:rPr lang="en-US"/>
              <a:t>Second level</a:t>
            </a:r>
          </a:p>
        </p:txBody>
      </p:sp>
      <p:sp>
        <p:nvSpPr>
          <p:cNvPr id="4" name="Picture Placeholder 3"/>
          <p:cNvSpPr>
            <a:spLocks noGrp="1"/>
          </p:cNvSpPr>
          <p:nvPr>
            <p:ph type="pic" sz="quarter" idx="15"/>
          </p:nvPr>
        </p:nvSpPr>
        <p:spPr>
          <a:xfrm>
            <a:off x="838204" y="2141538"/>
            <a:ext cx="10492873" cy="1828800"/>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5094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ext Over Objec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r>
              <a:rPr lang="en-US" smtClean="0">
                <a:solidFill>
                  <a:prstClr val="black">
                    <a:tint val="75000"/>
                  </a:prstClr>
                </a:solidFill>
              </a:rPr>
              <a:t>NJ AARP TaxAide</a:t>
            </a:r>
            <a:endParaRPr lang="en-US" dirty="0">
              <a:solidFill>
                <a:prstClr val="black">
                  <a:tint val="75000"/>
                </a:prstClr>
              </a:solidFill>
            </a:endParaRPr>
          </a:p>
        </p:txBody>
      </p:sp>
      <p:sp>
        <p:nvSpPr>
          <p:cNvPr id="10" name="Slide Number Placeholder 9"/>
          <p:cNvSpPr>
            <a:spLocks noGrp="1"/>
          </p:cNvSpPr>
          <p:nvPr>
            <p:ph type="sldNum" sz="quarter" idx="11"/>
          </p:nvPr>
        </p:nvSpPr>
        <p:spPr/>
        <p:txBody>
          <a:bodyPr/>
          <a:lstStyle/>
          <a:p>
            <a:fld id="{904548E9-6249-43D8-B9E7-ADE04452238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lvl1pPr>
              <a:defRPr/>
            </a:lvl1pPr>
          </a:lstStyle>
          <a:p>
            <a:r>
              <a:rPr lang="en-US" dirty="0"/>
              <a:t>Click to edit Master title style</a:t>
            </a:r>
          </a:p>
        </p:txBody>
      </p:sp>
      <p:sp>
        <p:nvSpPr>
          <p:cNvPr id="11" name="Picture Placeholder 3"/>
          <p:cNvSpPr>
            <a:spLocks noGrp="1"/>
          </p:cNvSpPr>
          <p:nvPr>
            <p:ph type="pic" sz="quarter" idx="15"/>
          </p:nvPr>
        </p:nvSpPr>
        <p:spPr>
          <a:xfrm>
            <a:off x="1267327" y="4124158"/>
            <a:ext cx="10058400" cy="1879600"/>
          </a:xfrm>
        </p:spPr>
        <p:txBody>
          <a:bodyPr/>
          <a:lstStyle>
            <a:lvl1pPr marL="0" indent="0">
              <a:buNone/>
              <a:defRPr/>
            </a:lvl1pPr>
          </a:lstStyle>
          <a:p>
            <a:r>
              <a:rPr lang="en-US" dirty="0"/>
              <a:t>Click icon to add picture</a:t>
            </a:r>
          </a:p>
        </p:txBody>
      </p:sp>
      <p:sp>
        <p:nvSpPr>
          <p:cNvPr id="14" name="Text Placeholder 5"/>
          <p:cNvSpPr>
            <a:spLocks noGrp="1"/>
          </p:cNvSpPr>
          <p:nvPr>
            <p:ph type="body" sz="quarter" idx="16"/>
          </p:nvPr>
        </p:nvSpPr>
        <p:spPr>
          <a:xfrm>
            <a:off x="1267327" y="2141662"/>
            <a:ext cx="10058400" cy="1879353"/>
          </a:xfrm>
        </p:spPr>
        <p:txBody>
          <a:bodyPr/>
          <a:lstStyle>
            <a:lvl1pPr>
              <a:defRPr/>
            </a:lvl1pPr>
            <a:lvl2pPr>
              <a:defRPr/>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569583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4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pPr>
              <a:defRPr/>
            </a:pPr>
            <a:r>
              <a:rPr lang="en-US" smtClean="0"/>
              <a:t>NJ AARP TaxAide</a:t>
            </a:r>
            <a:endParaRPr lang="en-US" dirty="0"/>
          </a:p>
        </p:txBody>
      </p:sp>
      <p:sp>
        <p:nvSpPr>
          <p:cNvPr id="6" name="Slide Number Placeholder 5"/>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4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sp>
        <p:nvSpPr>
          <p:cNvPr id="14" name="Text Placeholder 13"/>
          <p:cNvSpPr>
            <a:spLocks noGrp="1"/>
          </p:cNvSpPr>
          <p:nvPr>
            <p:ph type="body" idx="1"/>
          </p:nvPr>
        </p:nvSpPr>
        <p:spPr>
          <a:xfrm>
            <a:off x="1278833" y="1761433"/>
            <a:ext cx="9753600" cy="4023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Rectangle 7"/>
          <p:cNvSpPr/>
          <p:nvPr/>
        </p:nvSpPr>
        <p:spPr>
          <a:xfrm>
            <a:off x="0" y="-9265"/>
            <a:ext cx="12192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latin typeface="+mj-lt"/>
            </a:endParaRPr>
          </a:p>
        </p:txBody>
      </p:sp>
      <p:sp>
        <p:nvSpPr>
          <p:cNvPr id="2" name="Title Placeholder 1"/>
          <p:cNvSpPr>
            <a:spLocks noGrp="1"/>
          </p:cNvSpPr>
          <p:nvPr>
            <p:ph type="title"/>
          </p:nvPr>
        </p:nvSpPr>
        <p:spPr>
          <a:xfrm>
            <a:off x="1066803" y="28835"/>
            <a:ext cx="975139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7852669"/>
      </p:ext>
    </p:extLst>
  </p:cSld>
  <p:clrMap bg1="lt1" tx1="dk1" bg2="lt2" tx2="dk2" accent1="accent1" accent2="accent2" accent3="accent3" accent4="accent4" accent5="accent5" accent6="accent6" hlink="hlink" folHlink="folHlink"/>
  <p:sldLayoutIdLst>
    <p:sldLayoutId id="2147484484" r:id="rId1"/>
    <p:sldLayoutId id="2147484485" r:id="rId2"/>
    <p:sldLayoutId id="2147484486" r:id="rId3"/>
    <p:sldLayoutId id="2147484487" r:id="rId4"/>
    <p:sldLayoutId id="2147484488" r:id="rId5"/>
    <p:sldLayoutId id="2147484489" r:id="rId6"/>
    <p:sldLayoutId id="2147484490" r:id="rId7"/>
    <p:sldLayoutId id="2147484492" r:id="rId8"/>
    <p:sldLayoutId id="2147484504" r:id="rId9"/>
    <p:sldLayoutId id="2147484505" r:id="rId10"/>
    <p:sldLayoutId id="2147484506" r:id="rId11"/>
  </p:sldLayoutIdLst>
  <p:timing>
    <p:tnLst>
      <p:par>
        <p:cTn id="1" dur="indefinite" restart="never" nodeType="tmRoot"/>
      </p:par>
    </p:tnLst>
  </p:timing>
  <p:hf hdr="0" dt="0"/>
  <p:txStyles>
    <p:titleStyle>
      <a:lvl1pPr algn="l" defTabSz="457189" rtl="0" eaLnBrk="1" latinLnBrk="0" hangingPunct="1">
        <a:spcBef>
          <a:spcPct val="0"/>
        </a:spcBef>
        <a:buNone/>
        <a:defRPr sz="4000" b="1" kern="1200">
          <a:solidFill>
            <a:schemeClr val="bg1"/>
          </a:solidFill>
          <a:latin typeface="+mj-lt"/>
          <a:ea typeface="+mj-ea"/>
          <a:cs typeface="+mj-cs"/>
        </a:defRPr>
      </a:lvl1pPr>
    </p:titleStyle>
    <p:body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067" userDrawn="1">
          <p15:clr>
            <a:srgbClr val="F26B43"/>
          </p15:clr>
        </p15:guide>
        <p15:guide id="2" orient="horz" pos="1344" userDrawn="1">
          <p15:clr>
            <a:srgbClr val="F26B43"/>
          </p15:clr>
        </p15:guide>
        <p15:guide id="3" pos="683" userDrawn="1">
          <p15:clr>
            <a:srgbClr val="F26B43"/>
          </p15:clr>
        </p15:guide>
        <p15:guide id="4" orient="horz" pos="1056" userDrawn="1">
          <p15:clr>
            <a:srgbClr val="F26B43"/>
          </p15:clr>
        </p15:guide>
        <p15:guide id="5" orient="horz" pos="828" userDrawn="1">
          <p15:clr>
            <a:srgbClr val="F26B43"/>
          </p15:clr>
        </p15:guide>
        <p15:guide id="6" pos="8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NJ AARP TaxAide</a:t>
            </a:r>
            <a:endParaRPr lang="en-US" dirty="0"/>
          </a:p>
        </p:txBody>
      </p:sp>
      <p:sp>
        <p:nvSpPr>
          <p:cNvPr id="6" name="Slide Number Placeholder 5"/>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sp>
        <p:nvSpPr>
          <p:cNvPr id="14" name="Text Placeholder 13"/>
          <p:cNvSpPr>
            <a:spLocks noGrp="1"/>
          </p:cNvSpPr>
          <p:nvPr>
            <p:ph type="body" idx="1"/>
          </p:nvPr>
        </p:nvSpPr>
        <p:spPr>
          <a:xfrm>
            <a:off x="1278833" y="1761433"/>
            <a:ext cx="9753600" cy="4023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Rectangle 7"/>
          <p:cNvSpPr/>
          <p:nvPr/>
        </p:nvSpPr>
        <p:spPr>
          <a:xfrm>
            <a:off x="0" y="-9265"/>
            <a:ext cx="12192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latin typeface="+mj-lt"/>
            </a:endParaRPr>
          </a:p>
        </p:txBody>
      </p:sp>
      <p:sp>
        <p:nvSpPr>
          <p:cNvPr id="2" name="Title Placeholder 1"/>
          <p:cNvSpPr>
            <a:spLocks noGrp="1"/>
          </p:cNvSpPr>
          <p:nvPr>
            <p:ph type="title"/>
          </p:nvPr>
        </p:nvSpPr>
        <p:spPr>
          <a:xfrm>
            <a:off x="1066803" y="28835"/>
            <a:ext cx="975139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p:nvSpPr>
        <p:spPr>
          <a:xfrm>
            <a:off x="0" y="1182571"/>
            <a:ext cx="12192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55033226"/>
      </p:ext>
    </p:extLst>
  </p:cSld>
  <p:clrMap bg1="lt1" tx1="dk1" bg2="lt2" tx2="dk2" accent1="accent1" accent2="accent2" accent3="accent3" accent4="accent4" accent5="accent5" accent6="accent6" hlink="hlink" folHlink="folHlink"/>
  <p:sldLayoutIdLst>
    <p:sldLayoutId id="2147484494" r:id="rId1"/>
    <p:sldLayoutId id="2147484495" r:id="rId2"/>
    <p:sldLayoutId id="2147484496" r:id="rId3"/>
    <p:sldLayoutId id="2147484497" r:id="rId4"/>
    <p:sldLayoutId id="2147484498" r:id="rId5"/>
    <p:sldLayoutId id="2147484499" r:id="rId6"/>
    <p:sldLayoutId id="2147484500" r:id="rId7"/>
    <p:sldLayoutId id="2147484501" r:id="rId8"/>
    <p:sldLayoutId id="2147484502" r:id="rId9"/>
    <p:sldLayoutId id="2147484503" r:id="rId10"/>
  </p:sldLayoutIdLst>
  <p:timing>
    <p:tnLst>
      <p:par>
        <p:cTn id="1" dur="indefinite" restart="never" nodeType="tmRoot"/>
      </p:par>
    </p:tnLst>
  </p:timing>
  <p:hf hdr="0" dt="0"/>
  <p:txStyles>
    <p:titleStyle>
      <a:lvl1pPr algn="l" defTabSz="457189" rtl="0" eaLnBrk="1" latinLnBrk="0" hangingPunct="1">
        <a:spcBef>
          <a:spcPct val="0"/>
        </a:spcBef>
        <a:buNone/>
        <a:defRPr sz="4000" b="1" kern="1200">
          <a:solidFill>
            <a:schemeClr val="bg1"/>
          </a:solidFill>
          <a:latin typeface="+mj-lt"/>
          <a:ea typeface="+mj-ea"/>
          <a:cs typeface="+mj-cs"/>
        </a:defRPr>
      </a:lvl1pPr>
    </p:titleStyle>
    <p:body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0" pos="1067">
          <p15:clr>
            <a:srgbClr val="F26B43"/>
          </p15:clr>
        </p15:guide>
        <p15:guide id="11" orient="horz" pos="1344">
          <p15:clr>
            <a:srgbClr val="F26B43"/>
          </p15:clr>
        </p15:guide>
        <p15:guide id="12" pos="683">
          <p15:clr>
            <a:srgbClr val="F26B43"/>
          </p15:clr>
        </p15:guide>
        <p15:guide id="13" orient="horz" pos="1056">
          <p15:clr>
            <a:srgbClr val="F26B43"/>
          </p15:clr>
        </p15:guide>
        <p15:guide id="14" orient="horz" pos="828">
          <p15:clr>
            <a:srgbClr val="F26B43"/>
          </p15:clr>
        </p15:guide>
        <p15:guide id="15" pos="80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NJ AARP TaxAide</a:t>
            </a:r>
            <a:endParaRPr lang="en-US" dirty="0"/>
          </a:p>
        </p:txBody>
      </p:sp>
      <p:sp>
        <p:nvSpPr>
          <p:cNvPr id="6" name="Slide Number Placeholder 5"/>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sp>
        <p:nvSpPr>
          <p:cNvPr id="14" name="Text Placeholder 13"/>
          <p:cNvSpPr>
            <a:spLocks noGrp="1"/>
          </p:cNvSpPr>
          <p:nvPr>
            <p:ph type="body" idx="1"/>
          </p:nvPr>
        </p:nvSpPr>
        <p:spPr>
          <a:xfrm>
            <a:off x="1278833" y="1761433"/>
            <a:ext cx="9753600" cy="4023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Rectangle 7"/>
          <p:cNvSpPr/>
          <p:nvPr/>
        </p:nvSpPr>
        <p:spPr>
          <a:xfrm>
            <a:off x="0" y="-9265"/>
            <a:ext cx="12192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latin typeface="+mj-lt"/>
            </a:endParaRPr>
          </a:p>
        </p:txBody>
      </p:sp>
      <p:sp>
        <p:nvSpPr>
          <p:cNvPr id="2" name="Title Placeholder 1"/>
          <p:cNvSpPr>
            <a:spLocks noGrp="1"/>
          </p:cNvSpPr>
          <p:nvPr>
            <p:ph type="title"/>
          </p:nvPr>
        </p:nvSpPr>
        <p:spPr>
          <a:xfrm>
            <a:off x="1066803" y="28835"/>
            <a:ext cx="975139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p:nvSpPr>
        <p:spPr>
          <a:xfrm>
            <a:off x="0" y="1182571"/>
            <a:ext cx="12192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165609952"/>
      </p:ext>
    </p:extLst>
  </p:cSld>
  <p:clrMap bg1="lt1" tx1="dk1" bg2="lt2" tx2="dk2" accent1="accent1" accent2="accent2" accent3="accent3" accent4="accent4" accent5="accent5" accent6="accent6" hlink="hlink" folHlink="folHlink"/>
  <p:sldLayoutIdLst>
    <p:sldLayoutId id="2147484508" r:id="rId1"/>
    <p:sldLayoutId id="2147484509" r:id="rId2"/>
    <p:sldLayoutId id="2147484510" r:id="rId3"/>
    <p:sldLayoutId id="2147484511" r:id="rId4"/>
    <p:sldLayoutId id="2147484512" r:id="rId5"/>
    <p:sldLayoutId id="2147484513" r:id="rId6"/>
    <p:sldLayoutId id="2147484514" r:id="rId7"/>
    <p:sldLayoutId id="2147484515" r:id="rId8"/>
    <p:sldLayoutId id="2147484526" r:id="rId9"/>
  </p:sldLayoutIdLst>
  <p:timing>
    <p:tnLst>
      <p:par>
        <p:cTn id="1" dur="indefinite" restart="never" nodeType="tmRoot"/>
      </p:par>
    </p:tnLst>
  </p:timing>
  <p:hf hdr="0" dt="0"/>
  <p:txStyles>
    <p:titleStyle>
      <a:lvl1pPr algn="l" defTabSz="457189" rtl="0" eaLnBrk="1" latinLnBrk="0" hangingPunct="1">
        <a:spcBef>
          <a:spcPct val="0"/>
        </a:spcBef>
        <a:buNone/>
        <a:defRPr sz="4000" b="1" kern="1200">
          <a:solidFill>
            <a:schemeClr val="bg1"/>
          </a:solidFill>
          <a:latin typeface="+mj-lt"/>
          <a:ea typeface="+mj-ea"/>
          <a:cs typeface="+mj-cs"/>
        </a:defRPr>
      </a:lvl1pPr>
    </p:titleStyle>
    <p:body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0" pos="1067">
          <p15:clr>
            <a:srgbClr val="F26B43"/>
          </p15:clr>
        </p15:guide>
        <p15:guide id="11" orient="horz" pos="1344">
          <p15:clr>
            <a:srgbClr val="F26B43"/>
          </p15:clr>
        </p15:guide>
        <p15:guide id="12" pos="683">
          <p15:clr>
            <a:srgbClr val="F26B43"/>
          </p15:clr>
        </p15:guide>
        <p15:guide id="13" orient="horz" pos="1056">
          <p15:clr>
            <a:srgbClr val="F26B43"/>
          </p15:clr>
        </p15:guide>
        <p15:guide id="14" orient="horz" pos="828">
          <p15:clr>
            <a:srgbClr val="F26B43"/>
          </p15:clr>
        </p15:guide>
        <p15:guide id="15" pos="80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4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pPr>
              <a:defRPr/>
            </a:pPr>
            <a:r>
              <a:rPr lang="en-US" smtClean="0"/>
              <a:t>NJ AARP TaxAide</a:t>
            </a:r>
            <a:endParaRPr lang="en-US" dirty="0"/>
          </a:p>
        </p:txBody>
      </p:sp>
      <p:sp>
        <p:nvSpPr>
          <p:cNvPr id="6" name="Slide Number Placeholder 5"/>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4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sp>
        <p:nvSpPr>
          <p:cNvPr id="14" name="Text Placeholder 13"/>
          <p:cNvSpPr>
            <a:spLocks noGrp="1"/>
          </p:cNvSpPr>
          <p:nvPr>
            <p:ph type="body" idx="1"/>
          </p:nvPr>
        </p:nvSpPr>
        <p:spPr>
          <a:xfrm>
            <a:off x="1278833" y="1761433"/>
            <a:ext cx="9753600" cy="402336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p:txBody>
      </p:sp>
      <p:sp>
        <p:nvSpPr>
          <p:cNvPr id="8" name="Rectangle 7"/>
          <p:cNvSpPr/>
          <p:nvPr/>
        </p:nvSpPr>
        <p:spPr>
          <a:xfrm>
            <a:off x="0" y="-9265"/>
            <a:ext cx="12192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latin typeface="+mj-lt"/>
            </a:endParaRPr>
          </a:p>
        </p:txBody>
      </p:sp>
      <p:sp>
        <p:nvSpPr>
          <p:cNvPr id="2" name="Title Placeholder 1"/>
          <p:cNvSpPr>
            <a:spLocks noGrp="1"/>
          </p:cNvSpPr>
          <p:nvPr>
            <p:ph type="title"/>
          </p:nvPr>
        </p:nvSpPr>
        <p:spPr>
          <a:xfrm>
            <a:off x="1066803" y="28835"/>
            <a:ext cx="9751391"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Rectangle 8"/>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8761273"/>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Lst>
  <p:timing>
    <p:tnLst>
      <p:par>
        <p:cTn id="1" dur="indefinite" restart="never" nodeType="tmRoot"/>
      </p:par>
    </p:tnLst>
  </p:timing>
  <p:hf hdr="0" dt="0"/>
  <p:txStyles>
    <p:titleStyle>
      <a:lvl1pPr algn="l" defTabSz="457189" rtl="0" eaLnBrk="1" latinLnBrk="0" hangingPunct="1">
        <a:spcBef>
          <a:spcPct val="0"/>
        </a:spcBef>
        <a:buNone/>
        <a:defRPr sz="4000" b="1" kern="1200">
          <a:solidFill>
            <a:schemeClr val="bg1"/>
          </a:solidFill>
          <a:latin typeface="+mj-lt"/>
          <a:ea typeface="+mj-ea"/>
          <a:cs typeface="+mj-cs"/>
        </a:defRPr>
      </a:lvl1pPr>
    </p:titleStyle>
    <p:body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067">
          <p15:clr>
            <a:srgbClr val="F26B43"/>
          </p15:clr>
        </p15:guide>
        <p15:guide id="2" orient="horz" pos="1344">
          <p15:clr>
            <a:srgbClr val="F26B43"/>
          </p15:clr>
        </p15:guide>
        <p15:guide id="3" pos="683">
          <p15:clr>
            <a:srgbClr val="F26B43"/>
          </p15:clr>
        </p15:guide>
        <p15:guide id="4" orient="horz" pos="1056">
          <p15:clr>
            <a:srgbClr val="F26B43"/>
          </p15:clr>
        </p15:guide>
        <p15:guide id="5" orient="horz" pos="828">
          <p15:clr>
            <a:srgbClr val="F26B43"/>
          </p15:clr>
        </p15:guide>
        <p15:guide id="6" pos="8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wmf"/><Relationship Id="rId7" Type="http://schemas.microsoft.com/office/2007/relationships/hdphoto" Target="../media/hdphoto4.wdp"/><Relationship Id="rId2" Type="http://schemas.openxmlformats.org/officeDocument/2006/relationships/notesSlide" Target="../notesSlides/notesSlide50.xml"/><Relationship Id="rId1" Type="http://schemas.openxmlformats.org/officeDocument/2006/relationships/slideLayout" Target="../slideLayouts/slideLayout9.xml"/><Relationship Id="rId6" Type="http://schemas.openxmlformats.org/officeDocument/2006/relationships/image" Target="../media/image14.png"/><Relationship Id="rId11" Type="http://schemas.microsoft.com/office/2007/relationships/hdphoto" Target="../media/hdphoto6.wdp"/><Relationship Id="rId5" Type="http://schemas.microsoft.com/office/2007/relationships/hdphoto" Target="../media/hdphoto3.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5.wdp"/></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20.wmf"/><Relationship Id="rId4" Type="http://schemas.microsoft.com/office/2007/relationships/hdphoto" Target="../media/hdphoto7.wdp"/></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7.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8.xml"/><Relationship Id="rId1" Type="http://schemas.openxmlformats.org/officeDocument/2006/relationships/slideLayout" Target="../slideLayouts/slideLayout11.xml"/><Relationship Id="rId4" Type="http://schemas.openxmlformats.org/officeDocument/2006/relationships/image" Target="../media/image21.gif"/></Relationships>
</file>

<file path=ppt/slides/_rels/slide7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9.xml"/><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0.xml"/><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1.xml"/><Relationship Id="rId1" Type="http://schemas.openxmlformats.org/officeDocument/2006/relationships/slideLayout" Target="../slideLayouts/slideLayout30.xml"/></Relationships>
</file>

<file path=ppt/slides/_rels/slide7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2.xml"/><Relationship Id="rId1" Type="http://schemas.openxmlformats.org/officeDocument/2006/relationships/slideLayout" Target="../slideLayouts/slideLayout27.xml"/></Relationships>
</file>

<file path=ppt/slides/_rels/slide7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3.xml"/><Relationship Id="rId1" Type="http://schemas.openxmlformats.org/officeDocument/2006/relationships/slideLayout" Target="../slideLayouts/slideLayout30.xml"/></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30.xml"/></Relationships>
</file>

<file path=ppt/slides/_rels/slide8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5.xml"/><Relationship Id="rId1" Type="http://schemas.openxmlformats.org/officeDocument/2006/relationships/slideLayout" Target="../slideLayouts/slideLayout27.xml"/><Relationship Id="rId4" Type="http://schemas.openxmlformats.org/officeDocument/2006/relationships/image" Target="../media/image21.gif"/></Relationships>
</file>

<file path=ppt/slides/_rels/slide8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6.xml"/><Relationship Id="rId1" Type="http://schemas.openxmlformats.org/officeDocument/2006/relationships/slideLayout" Target="../slideLayouts/slideLayout30.xml"/></Relationships>
</file>

<file path=ppt/slides/_rels/slide8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7.xml"/><Relationship Id="rId1" Type="http://schemas.openxmlformats.org/officeDocument/2006/relationships/slideLayout" Target="../slideLayouts/slideLayout30.xml"/></Relationships>
</file>

<file path=ppt/slides/_rels/slide8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8.xml"/><Relationship Id="rId1" Type="http://schemas.openxmlformats.org/officeDocument/2006/relationships/slideLayout" Target="../slideLayouts/slideLayout30.xml"/></Relationships>
</file>

<file path=ppt/slides/_rels/slide8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ubtitle 1"/>
          <p:cNvSpPr>
            <a:spLocks noGrp="1"/>
          </p:cNvSpPr>
          <p:nvPr>
            <p:ph type="subTitle" idx="1"/>
          </p:nvPr>
        </p:nvSpPr>
        <p:spPr/>
        <p:txBody>
          <a:bodyPr/>
          <a:lstStyle/>
          <a:p>
            <a:r>
              <a:rPr lang="en-US" altLang="en-US" dirty="0"/>
              <a:t>Ray Caldwell</a:t>
            </a:r>
          </a:p>
        </p:txBody>
      </p:sp>
      <p:sp>
        <p:nvSpPr>
          <p:cNvPr id="4098" name="Title 1"/>
          <p:cNvSpPr>
            <a:spLocks noGrp="1"/>
          </p:cNvSpPr>
          <p:nvPr>
            <p:ph type="title"/>
          </p:nvPr>
        </p:nvSpPr>
        <p:spPr/>
        <p:txBody>
          <a:bodyPr/>
          <a:lstStyle/>
          <a:p>
            <a:r>
              <a:rPr lang="en-US" altLang="en-US" dirty="0" smtClean="0"/>
              <a:t>Young Married </a:t>
            </a:r>
            <a:r>
              <a:rPr lang="en-US" altLang="en-US" dirty="0"/>
              <a:t>Couple</a:t>
            </a:r>
          </a:p>
        </p:txBody>
      </p:sp>
    </p:spTree>
    <p:extLst>
      <p:ext uri="{BB962C8B-B14F-4D97-AF65-F5344CB8AC3E}">
        <p14:creationId xmlns:p14="http://schemas.microsoft.com/office/powerpoint/2010/main" val="92869635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17"/>
          <p:cNvSpPr>
            <a:spLocks noGrp="1"/>
          </p:cNvSpPr>
          <p:nvPr>
            <p:ph type="ftr" sz="quarter" idx="10"/>
          </p:nvPr>
        </p:nvSpPr>
        <p:spPr/>
        <p:txBody>
          <a:bodyPr/>
          <a:lstStyle/>
          <a:p>
            <a:r>
              <a:rPr lang="en-US" smtClean="0">
                <a:solidFill>
                  <a:prstClr val="black">
                    <a:tint val="75000"/>
                  </a:prstClr>
                </a:solidFill>
              </a:rPr>
              <a:t>NJ AARP TaxAide</a:t>
            </a:r>
            <a:endParaRPr lang="en-US" dirty="0">
              <a:solidFill>
                <a:prstClr val="black">
                  <a:tint val="75000"/>
                </a:prstClr>
              </a:solidFill>
            </a:endParaRPr>
          </a:p>
        </p:txBody>
      </p:sp>
      <p:sp>
        <p:nvSpPr>
          <p:cNvPr id="19" name="Slide Number Placeholder 18"/>
          <p:cNvSpPr>
            <a:spLocks noGrp="1"/>
          </p:cNvSpPr>
          <p:nvPr>
            <p:ph type="sldNum" sz="quarter" idx="11"/>
          </p:nvPr>
        </p:nvSpPr>
        <p:spPr/>
        <p:txBody>
          <a:bodyPr/>
          <a:lstStyle/>
          <a:p>
            <a:fld id="{904548E9-6249-43D8-B9E7-ADE044522384}" type="slidenum">
              <a:rPr lang="en-US" smtClean="0">
                <a:solidFill>
                  <a:prstClr val="black">
                    <a:tint val="75000"/>
                  </a:prstClr>
                </a:solidFill>
              </a:rPr>
              <a:pPr/>
              <a:t>10</a:t>
            </a:fld>
            <a:endParaRPr lang="en-US" dirty="0">
              <a:solidFill>
                <a:prstClr val="black">
                  <a:tint val="75000"/>
                </a:prstClr>
              </a:solidFill>
            </a:endParaRPr>
          </a:p>
        </p:txBody>
      </p:sp>
      <p:sp>
        <p:nvSpPr>
          <p:cNvPr id="4" name="Title 3"/>
          <p:cNvSpPr>
            <a:spLocks noGrp="1"/>
          </p:cNvSpPr>
          <p:nvPr>
            <p:ph type="title"/>
          </p:nvPr>
        </p:nvSpPr>
        <p:spPr/>
        <p:txBody>
          <a:bodyPr/>
          <a:lstStyle/>
          <a:p>
            <a:r>
              <a:rPr lang="en-US" dirty="0"/>
              <a:t>Intake and Interview – A review</a:t>
            </a:r>
          </a:p>
        </p:txBody>
      </p:sp>
      <p:sp>
        <p:nvSpPr>
          <p:cNvPr id="14" name="Text Placeholder 13"/>
          <p:cNvSpPr>
            <a:spLocks noGrp="1"/>
          </p:cNvSpPr>
          <p:nvPr>
            <p:ph type="body" sz="quarter" idx="13"/>
          </p:nvPr>
        </p:nvSpPr>
        <p:spPr/>
        <p:txBody>
          <a:bodyPr>
            <a:normAutofit fontScale="77500" lnSpcReduction="20000"/>
          </a:bodyPr>
          <a:lstStyle/>
          <a:p>
            <a:r>
              <a:rPr lang="en-US" dirty="0"/>
              <a:t>Ask: Who else lived with you?</a:t>
            </a:r>
          </a:p>
          <a:p>
            <a:r>
              <a:rPr lang="en-US" dirty="0" smtClean="0"/>
              <a:t>Who </a:t>
            </a:r>
            <a:r>
              <a:rPr lang="en-US" dirty="0"/>
              <a:t>else did you support?</a:t>
            </a:r>
          </a:p>
          <a:p>
            <a:r>
              <a:rPr lang="en-US" dirty="0"/>
              <a:t>As necessary, get answers to questions in grey boxes and record them on the form</a:t>
            </a:r>
          </a:p>
          <a:p>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178632" y="2341960"/>
            <a:ext cx="5862100" cy="1508760"/>
          </a:xfrm>
          <a:prstGeom prst="rect">
            <a:avLst/>
          </a:prstGeom>
        </p:spPr>
      </p:pic>
    </p:spTree>
    <p:extLst>
      <p:ext uri="{BB962C8B-B14F-4D97-AF65-F5344CB8AC3E}">
        <p14:creationId xmlns:p14="http://schemas.microsoft.com/office/powerpoint/2010/main" val="3747265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NJ AARP TaxAide</a:t>
            </a:r>
            <a:endParaRPr lang="en-US" dirty="0"/>
          </a:p>
        </p:txBody>
      </p:sp>
      <p:sp>
        <p:nvSpPr>
          <p:cNvPr id="3" name="Slide Number Placeholder 2"/>
          <p:cNvSpPr>
            <a:spLocks noGrp="1"/>
          </p:cNvSpPr>
          <p:nvPr>
            <p:ph type="sldNum" sz="quarter" idx="11"/>
          </p:nvPr>
        </p:nvSpPr>
        <p:spPr/>
        <p:txBody>
          <a:bodyPr/>
          <a:lstStyle/>
          <a:p>
            <a:pPr>
              <a:defRPr/>
            </a:pPr>
            <a:fld id="{AE820BBC-AC8A-41A2-B5A2-A38EDA688333}" type="slidenum">
              <a:rPr lang="en-US" altLang="en-US" smtClean="0"/>
              <a:pPr>
                <a:defRPr/>
              </a:pPr>
              <a:t>11</a:t>
            </a:fld>
            <a:endParaRPr lang="en-US" altLang="en-US" dirty="0"/>
          </a:p>
        </p:txBody>
      </p:sp>
      <p:sp>
        <p:nvSpPr>
          <p:cNvPr id="4" name="Content Placeholder 3"/>
          <p:cNvSpPr>
            <a:spLocks noGrp="1"/>
          </p:cNvSpPr>
          <p:nvPr>
            <p:ph sz="quarter" idx="12"/>
          </p:nvPr>
        </p:nvSpPr>
        <p:spPr/>
        <p:txBody>
          <a:bodyPr/>
          <a:lstStyle/>
          <a:p>
            <a:r>
              <a:rPr lang="en-US" dirty="0"/>
              <a:t>Open Pub 4012 to </a:t>
            </a:r>
            <a:r>
              <a:rPr lang="en-US" dirty="0" smtClean="0"/>
              <a:t>Page C-1</a:t>
            </a:r>
            <a:endParaRPr lang="en-US" dirty="0"/>
          </a:p>
          <a:p>
            <a:r>
              <a:rPr lang="en-US" dirty="0"/>
              <a:t>Examine the general rules at the top</a:t>
            </a:r>
            <a:br>
              <a:rPr lang="en-US" dirty="0"/>
            </a:br>
            <a:r>
              <a:rPr lang="en-US" dirty="0"/>
              <a:t/>
            </a:r>
            <a:br>
              <a:rPr lang="en-US" dirty="0"/>
            </a:br>
            <a:endParaRPr lang="en-US" dirty="0"/>
          </a:p>
        </p:txBody>
      </p:sp>
      <p:sp>
        <p:nvSpPr>
          <p:cNvPr id="5" name="Title 4"/>
          <p:cNvSpPr>
            <a:spLocks noGrp="1"/>
          </p:cNvSpPr>
          <p:nvPr>
            <p:ph type="title"/>
          </p:nvPr>
        </p:nvSpPr>
        <p:spPr/>
        <p:txBody>
          <a:bodyPr/>
          <a:lstStyle/>
          <a:p>
            <a:r>
              <a:rPr lang="en-US" dirty="0"/>
              <a:t>Dependency Exemption General Rules </a:t>
            </a:r>
            <a:r>
              <a:rPr lang="en-US" sz="1800" dirty="0"/>
              <a:t/>
            </a:r>
            <a:br>
              <a:rPr lang="en-US" sz="1800" dirty="0"/>
            </a:br>
            <a:r>
              <a:rPr lang="en-US" sz="1800" dirty="0"/>
              <a:t>						</a:t>
            </a:r>
            <a:endParaRPr lang="en-US" dirty="0"/>
          </a:p>
        </p:txBody>
      </p:sp>
      <p:pic>
        <p:nvPicPr>
          <p:cNvPr id="6" name="Picture 5"/>
          <p:cNvPicPr>
            <a:picLocks noChangeAspect="1"/>
          </p:cNvPicPr>
          <p:nvPr/>
        </p:nvPicPr>
        <p:blipFill>
          <a:blip r:embed="rId2"/>
          <a:stretch>
            <a:fillRect/>
          </a:stretch>
        </p:blipFill>
        <p:spPr>
          <a:xfrm>
            <a:off x="2438400" y="3352800"/>
            <a:ext cx="6603435" cy="1996679"/>
          </a:xfrm>
          <a:prstGeom prst="rect">
            <a:avLst/>
          </a:prstGeom>
        </p:spPr>
      </p:pic>
    </p:spTree>
    <p:extLst>
      <p:ext uri="{BB962C8B-B14F-4D97-AF65-F5344CB8AC3E}">
        <p14:creationId xmlns:p14="http://schemas.microsoft.com/office/powerpoint/2010/main" val="2061083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solidFill>
                  <a:prstClr val="black">
                    <a:tint val="75000"/>
                  </a:prstClr>
                </a:solidFill>
              </a:rPr>
              <a:t>NJ AARP TaxAide</a:t>
            </a:r>
            <a:endParaRPr lang="en-US" dirty="0">
              <a:solidFill>
                <a:prstClr val="black">
                  <a:tint val="75000"/>
                </a:prstClr>
              </a:solidFill>
            </a:endParaRPr>
          </a:p>
        </p:txBody>
      </p:sp>
      <p:sp>
        <p:nvSpPr>
          <p:cNvPr id="13" name="Slide Number Placeholder 12"/>
          <p:cNvSpPr>
            <a:spLocks noGrp="1"/>
          </p:cNvSpPr>
          <p:nvPr>
            <p:ph type="sldNum" sz="quarter" idx="11"/>
          </p:nvPr>
        </p:nvSpPr>
        <p:spPr/>
        <p:txBody>
          <a:bodyPr/>
          <a:lstStyle/>
          <a:p>
            <a:fld id="{904548E9-6249-43D8-B9E7-ADE044522384}" type="slidenum">
              <a:rPr lang="en-US" smtClean="0">
                <a:solidFill>
                  <a:prstClr val="black">
                    <a:tint val="75000"/>
                  </a:prstClr>
                </a:solidFill>
              </a:rPr>
              <a:pPr/>
              <a:t>12</a:t>
            </a:fld>
            <a:endParaRPr lang="en-US" dirty="0">
              <a:solidFill>
                <a:prstClr val="black">
                  <a:tint val="75000"/>
                </a:prstClr>
              </a:solidFill>
            </a:endParaRPr>
          </a:p>
        </p:txBody>
      </p:sp>
      <p:sp>
        <p:nvSpPr>
          <p:cNvPr id="5" name="Content Placeholder 4"/>
          <p:cNvSpPr>
            <a:spLocks noGrp="1"/>
          </p:cNvSpPr>
          <p:nvPr>
            <p:ph sz="quarter" idx="12"/>
          </p:nvPr>
        </p:nvSpPr>
        <p:spPr/>
        <p:txBody>
          <a:bodyPr>
            <a:normAutofit fontScale="85000" lnSpcReduction="20000"/>
          </a:bodyPr>
          <a:lstStyle/>
          <a:p>
            <a:r>
              <a:rPr lang="en-US" dirty="0"/>
              <a:t>Continue to examine Pub 4012 </a:t>
            </a:r>
            <a:r>
              <a:rPr lang="en-US" dirty="0" smtClean="0"/>
              <a:t>Page C-1</a:t>
            </a:r>
            <a:endParaRPr lang="en-US" dirty="0"/>
          </a:p>
          <a:p>
            <a:r>
              <a:rPr lang="en-US" dirty="0"/>
              <a:t>Review the </a:t>
            </a:r>
            <a:r>
              <a:rPr lang="en-US" i="1" dirty="0"/>
              <a:t>Tests To Be a </a:t>
            </a:r>
            <a:br>
              <a:rPr lang="en-US" i="1" dirty="0"/>
            </a:br>
            <a:r>
              <a:rPr lang="en-US" i="1" dirty="0"/>
              <a:t>Qualifying Relative</a:t>
            </a:r>
          </a:p>
          <a:p>
            <a:r>
              <a:rPr lang="en-US" dirty="0"/>
              <a:t>Also examine Tab C Table 2 for an</a:t>
            </a:r>
            <a:br>
              <a:rPr lang="en-US" dirty="0"/>
            </a:br>
            <a:r>
              <a:rPr lang="en-US" dirty="0"/>
              <a:t>interview guide for these tests</a:t>
            </a:r>
          </a:p>
          <a:p>
            <a:r>
              <a:rPr lang="en-US" dirty="0"/>
              <a:t>Note the difference of the support tests</a:t>
            </a:r>
            <a:br>
              <a:rPr lang="en-US" dirty="0"/>
            </a:br>
            <a:r>
              <a:rPr lang="en-US" dirty="0"/>
              <a:t>for Qualifying Relative vs Qualifying</a:t>
            </a:r>
            <a:br>
              <a:rPr lang="en-US" dirty="0"/>
            </a:br>
            <a:r>
              <a:rPr lang="en-US" dirty="0"/>
              <a:t>Child</a:t>
            </a:r>
            <a:r>
              <a:rPr lang="en-US" i="1" dirty="0"/>
              <a:t/>
            </a:r>
            <a:br>
              <a:rPr lang="en-US" i="1" dirty="0"/>
            </a:br>
            <a:endParaRPr lang="en-US" i="1" dirty="0"/>
          </a:p>
        </p:txBody>
      </p:sp>
      <p:sp>
        <p:nvSpPr>
          <p:cNvPr id="2" name="Title 1"/>
          <p:cNvSpPr>
            <a:spLocks noGrp="1"/>
          </p:cNvSpPr>
          <p:nvPr>
            <p:ph type="title"/>
          </p:nvPr>
        </p:nvSpPr>
        <p:spPr/>
        <p:txBody>
          <a:bodyPr>
            <a:normAutofit/>
          </a:bodyPr>
          <a:lstStyle/>
          <a:p>
            <a:r>
              <a:rPr lang="en-US" dirty="0"/>
              <a:t>Qualifying Relative - Tests</a:t>
            </a:r>
          </a:p>
        </p:txBody>
      </p:sp>
      <p:pic>
        <p:nvPicPr>
          <p:cNvPr id="3" name="Picture 2"/>
          <p:cNvPicPr>
            <a:picLocks noChangeAspect="1"/>
          </p:cNvPicPr>
          <p:nvPr/>
        </p:nvPicPr>
        <p:blipFill>
          <a:blip r:embed="rId3"/>
          <a:stretch>
            <a:fillRect/>
          </a:stretch>
        </p:blipFill>
        <p:spPr>
          <a:xfrm>
            <a:off x="7684469" y="1600200"/>
            <a:ext cx="3133725" cy="3924300"/>
          </a:xfrm>
          <a:prstGeom prst="rect">
            <a:avLst/>
          </a:prstGeom>
        </p:spPr>
      </p:pic>
    </p:spTree>
    <p:extLst>
      <p:ext uri="{BB962C8B-B14F-4D97-AF65-F5344CB8AC3E}">
        <p14:creationId xmlns:p14="http://schemas.microsoft.com/office/powerpoint/2010/main" val="789647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NJ AARP TaxAide</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p:txBody>
          <a:bodyPr vert="horz" lIns="91440" tIns="45720" rIns="91440" bIns="45720" rtlCol="0" anchor="t">
            <a:normAutofit/>
          </a:bodyPr>
          <a:lstStyle/>
          <a:p>
            <a:pPr marL="340995" indent="-340995"/>
            <a:r>
              <a:rPr lang="en-US" altLang="en-US" dirty="0"/>
              <a:t>Answer Caldwell questions 1 - 5</a:t>
            </a:r>
            <a:endParaRPr lang="en-US" dirty="0"/>
          </a:p>
        </p:txBody>
      </p:sp>
      <p:sp>
        <p:nvSpPr>
          <p:cNvPr id="21506" name="Rectangle 9"/>
          <p:cNvSpPr>
            <a:spLocks noGrp="1" noChangeArrowheads="1"/>
          </p:cNvSpPr>
          <p:nvPr>
            <p:ph type="title"/>
          </p:nvPr>
        </p:nvSpPr>
        <p:spPr/>
        <p:txBody>
          <a:bodyPr/>
          <a:lstStyle/>
          <a:p>
            <a:r>
              <a:rPr lang="en-GB" altLang="en-US" dirty="0"/>
              <a:t>Questions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1450BFC8-C590-4622-8C66-C9C684F26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19756"/>
            <a:ext cx="1114425" cy="1133475"/>
          </a:xfrm>
          <a:prstGeom prst="rect">
            <a:avLst/>
          </a:prstGeom>
        </p:spPr>
      </p:pic>
    </p:spTree>
    <p:extLst>
      <p:ext uri="{BB962C8B-B14F-4D97-AF65-F5344CB8AC3E}">
        <p14:creationId xmlns:p14="http://schemas.microsoft.com/office/powerpoint/2010/main" val="88821026"/>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smtClean="0"/>
              <a:t>NJ AARP TaxAide</a:t>
            </a:r>
            <a:endParaRPr lang="en-US" dirty="0"/>
          </a:p>
        </p:txBody>
      </p:sp>
      <p:sp>
        <p:nvSpPr>
          <p:cNvPr id="8" name="Slide Number Placeholder 7"/>
          <p:cNvSpPr>
            <a:spLocks noGrp="1"/>
          </p:cNvSpPr>
          <p:nvPr>
            <p:ph type="sldNum" sz="quarter" idx="11"/>
          </p:nvPr>
        </p:nvSpPr>
        <p:spPr/>
        <p:txBody>
          <a:bodyPr/>
          <a:lstStyle/>
          <a:p>
            <a:fld id="{F2E3DB30-7DCD-419A-B7FF-3D32CE44F6AC}" type="slidenum">
              <a:rPr lang="en-US" altLang="en-US" smtClean="0"/>
              <a:pPr/>
              <a:t>14</a:t>
            </a:fld>
            <a:endParaRPr lang="en-US" altLang="en-US" dirty="0"/>
          </a:p>
        </p:txBody>
      </p:sp>
      <p:sp>
        <p:nvSpPr>
          <p:cNvPr id="38915" name="Content Placeholder 4"/>
          <p:cNvSpPr>
            <a:spLocks noGrp="1"/>
          </p:cNvSpPr>
          <p:nvPr>
            <p:ph sz="quarter" idx="12"/>
          </p:nvPr>
        </p:nvSpPr>
        <p:spPr/>
        <p:txBody>
          <a:bodyPr/>
          <a:lstStyle/>
          <a:p>
            <a:r>
              <a:rPr lang="en-US" altLang="en-US" dirty="0"/>
              <a:t>Ordinary dividend income, not qualified</a:t>
            </a:r>
          </a:p>
          <a:p>
            <a:pPr lvl="1"/>
            <a:r>
              <a:rPr lang="en-US" altLang="en-US" dirty="0"/>
              <a:t>Taxed at regular tax rates</a:t>
            </a:r>
          </a:p>
          <a:p>
            <a:r>
              <a:rPr lang="en-US" altLang="en-US" dirty="0"/>
              <a:t>Qualified dividend income</a:t>
            </a:r>
          </a:p>
          <a:p>
            <a:pPr lvl="1"/>
            <a:r>
              <a:rPr lang="en-US" altLang="en-US" dirty="0"/>
              <a:t>A subset of ordinary dividends</a:t>
            </a:r>
          </a:p>
          <a:p>
            <a:pPr lvl="1"/>
            <a:r>
              <a:rPr lang="en-US" altLang="en-US" dirty="0"/>
              <a:t>Taxed at capital gain rates</a:t>
            </a:r>
          </a:p>
        </p:txBody>
      </p:sp>
      <p:sp>
        <p:nvSpPr>
          <p:cNvPr id="2" name="Title 1"/>
          <p:cNvSpPr>
            <a:spLocks noGrp="1"/>
          </p:cNvSpPr>
          <p:nvPr>
            <p:ph type="title"/>
          </p:nvPr>
        </p:nvSpPr>
        <p:spPr/>
        <p:txBody>
          <a:bodyPr/>
          <a:lstStyle/>
          <a:p>
            <a:r>
              <a:rPr lang="en-US" dirty="0"/>
              <a:t>Income: Dividends</a:t>
            </a:r>
          </a:p>
        </p:txBody>
      </p:sp>
    </p:spTree>
    <p:extLst>
      <p:ext uri="{BB962C8B-B14F-4D97-AF65-F5344CB8AC3E}">
        <p14:creationId xmlns:p14="http://schemas.microsoft.com/office/powerpoint/2010/main" val="2483188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smtClean="0"/>
              <a:t>NJ AARP TaxAide</a:t>
            </a:r>
            <a:endParaRPr lang="en-US" dirty="0"/>
          </a:p>
        </p:txBody>
      </p:sp>
      <p:sp>
        <p:nvSpPr>
          <p:cNvPr id="7" name="Slide Number Placeholder 6"/>
          <p:cNvSpPr>
            <a:spLocks noGrp="1"/>
          </p:cNvSpPr>
          <p:nvPr>
            <p:ph type="sldNum" sz="quarter" idx="11"/>
          </p:nvPr>
        </p:nvSpPr>
        <p:spPr/>
        <p:txBody>
          <a:bodyPr/>
          <a:lstStyle/>
          <a:p>
            <a:fld id="{F2E3DB30-7DCD-419A-B7FF-3D32CE44F6AC}" type="slidenum">
              <a:rPr lang="en-US" altLang="en-US" smtClean="0"/>
              <a:pPr/>
              <a:t>15</a:t>
            </a:fld>
            <a:endParaRPr lang="en-US" altLang="en-US" dirty="0"/>
          </a:p>
        </p:txBody>
      </p:sp>
      <p:sp>
        <p:nvSpPr>
          <p:cNvPr id="66563" name="Rectangle 3"/>
          <p:cNvSpPr>
            <a:spLocks noGrp="1" noChangeArrowheads="1"/>
          </p:cNvSpPr>
          <p:nvPr>
            <p:ph sz="quarter" idx="12"/>
          </p:nvPr>
        </p:nvSpPr>
        <p:spPr/>
        <p:txBody>
          <a:bodyPr/>
          <a:lstStyle/>
          <a:p>
            <a:r>
              <a:rPr lang="en-US" altLang="en-US" dirty="0"/>
              <a:t>Dividends are reported on:</a:t>
            </a:r>
          </a:p>
          <a:p>
            <a:pPr lvl="1"/>
            <a:r>
              <a:rPr lang="en-US" altLang="en-US" dirty="0"/>
              <a:t>Form 1099-DIV </a:t>
            </a:r>
          </a:p>
          <a:p>
            <a:pPr lvl="1"/>
            <a:r>
              <a:rPr lang="en-US" altLang="en-US" dirty="0"/>
              <a:t>Substitute 1099-DIV (brokerage or mutual fund statement)</a:t>
            </a:r>
          </a:p>
          <a:p>
            <a:pPr lvl="1"/>
            <a:r>
              <a:rPr lang="en-US" altLang="en-US" dirty="0"/>
              <a:t>Schedule K-1 (later </a:t>
            </a:r>
            <a:r>
              <a:rPr lang="en-US" altLang="en-US" dirty="0" smtClean="0"/>
              <a:t>lesson</a:t>
            </a:r>
            <a:r>
              <a:rPr lang="en-US" altLang="en-US" dirty="0"/>
              <a:t>)</a:t>
            </a:r>
          </a:p>
        </p:txBody>
      </p:sp>
      <p:sp>
        <p:nvSpPr>
          <p:cNvPr id="19458" name="Rectangle 2"/>
          <p:cNvSpPr>
            <a:spLocks noGrp="1" noChangeArrowheads="1"/>
          </p:cNvSpPr>
          <p:nvPr>
            <p:ph type="title"/>
          </p:nvPr>
        </p:nvSpPr>
        <p:spPr/>
        <p:txBody>
          <a:bodyPr>
            <a:normAutofit/>
          </a:bodyPr>
          <a:lstStyle/>
          <a:p>
            <a:r>
              <a:rPr lang="en-US" altLang="en-US" dirty="0"/>
              <a:t>Income: Dividends</a:t>
            </a:r>
          </a:p>
        </p:txBody>
      </p:sp>
    </p:spTree>
    <p:extLst>
      <p:ext uri="{BB962C8B-B14F-4D97-AF65-F5344CB8AC3E}">
        <p14:creationId xmlns:p14="http://schemas.microsoft.com/office/powerpoint/2010/main" val="2681152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62200" y="1371600"/>
            <a:ext cx="6919912" cy="4732437"/>
          </a:xfrm>
          <a:prstGeom prst="rect">
            <a:avLst/>
          </a:prstGeom>
        </p:spPr>
      </p:pic>
      <p:sp>
        <p:nvSpPr>
          <p:cNvPr id="16" name="Footer Placeholder 15"/>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t>NJ AARP TaxAide</a:t>
            </a:r>
            <a:endParaRPr kumimoji="0" lang="en-US" sz="140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p:txBody>
      </p:sp>
      <p:sp>
        <p:nvSpPr>
          <p:cNvPr id="17" name="Slide Number Placeholder 16"/>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2E3DB30-7DCD-419A-B7FF-3D32CE44F6AC}" type="slidenum">
              <a:rPr kumimoji="0" lang="en-US" altLang="en-US" sz="14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40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p:txBody>
      </p:sp>
      <p:sp>
        <p:nvSpPr>
          <p:cNvPr id="2" name="Title 1"/>
          <p:cNvSpPr>
            <a:spLocks noGrp="1"/>
          </p:cNvSpPr>
          <p:nvPr>
            <p:ph type="title"/>
          </p:nvPr>
        </p:nvSpPr>
        <p:spPr/>
        <p:txBody>
          <a:bodyPr/>
          <a:lstStyle/>
          <a:p>
            <a:r>
              <a:rPr lang="en-US" dirty="0" smtClean="0"/>
              <a:t>Income: Dividends - Form 1099-DIV</a:t>
            </a:r>
            <a:endParaRPr lang="en-US" dirty="0"/>
          </a:p>
        </p:txBody>
      </p:sp>
      <p:sp>
        <p:nvSpPr>
          <p:cNvPr id="13" name="TextBox 10"/>
          <p:cNvSpPr txBox="1">
            <a:spLocks noChangeArrowheads="1"/>
          </p:cNvSpPr>
          <p:nvPr/>
        </p:nvSpPr>
        <p:spPr bwMode="auto">
          <a:xfrm>
            <a:off x="1898196" y="4462203"/>
            <a:ext cx="2182090" cy="36988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FATCA is out of scope</a:t>
            </a:r>
          </a:p>
        </p:txBody>
      </p:sp>
      <p:cxnSp>
        <p:nvCxnSpPr>
          <p:cNvPr id="14" name="Straight Arrow Connector 13"/>
          <p:cNvCxnSpPr>
            <a:cxnSpLocks/>
          </p:cNvCxnSpPr>
          <p:nvPr/>
        </p:nvCxnSpPr>
        <p:spPr>
          <a:xfrm>
            <a:off x="4080286" y="4647147"/>
            <a:ext cx="708423" cy="324851"/>
          </a:xfrm>
          <a:prstGeom prst="straightConnector1">
            <a:avLst/>
          </a:prstGeom>
          <a:ln w="38100">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7" name="Rectangle 6"/>
          <p:cNvSpPr/>
          <p:nvPr/>
        </p:nvSpPr>
        <p:spPr>
          <a:xfrm>
            <a:off x="5479256" y="2971800"/>
            <a:ext cx="685800" cy="45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Calibri"/>
                <a:ea typeface="+mn-ea"/>
                <a:cs typeface="+mn-cs"/>
              </a:rPr>
              <a:t>OOS</a:t>
            </a:r>
            <a:endParaRPr kumimoji="0" lang="en-US" sz="1600" b="1" i="0" u="none" strike="noStrike" kern="1200" cap="none" spc="0" normalizeH="0" baseline="0" noProof="0" dirty="0">
              <a:ln>
                <a:noFill/>
              </a:ln>
              <a:solidFill>
                <a:srgbClr val="FF0000"/>
              </a:solidFill>
              <a:effectLst/>
              <a:uLnTx/>
              <a:uFillTx/>
              <a:latin typeface="Calibri"/>
              <a:ea typeface="+mn-ea"/>
              <a:cs typeface="+mn-cs"/>
            </a:endParaRPr>
          </a:p>
        </p:txBody>
      </p:sp>
      <p:sp>
        <p:nvSpPr>
          <p:cNvPr id="12" name="Rectangle 11"/>
          <p:cNvSpPr/>
          <p:nvPr/>
        </p:nvSpPr>
        <p:spPr>
          <a:xfrm>
            <a:off x="7037784" y="2971800"/>
            <a:ext cx="685800" cy="45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Calibri"/>
                <a:ea typeface="+mn-ea"/>
                <a:cs typeface="+mn-cs"/>
              </a:rPr>
              <a:t>OOS</a:t>
            </a:r>
            <a:endParaRPr kumimoji="0" lang="en-US" sz="1600" b="1" i="0" u="none" strike="noStrike" kern="1200" cap="none" spc="0" normalizeH="0" baseline="0" noProof="0" dirty="0">
              <a:ln>
                <a:noFill/>
              </a:ln>
              <a:solidFill>
                <a:srgbClr val="FF0000"/>
              </a:solidFill>
              <a:effectLst/>
              <a:uLnTx/>
              <a:uFillTx/>
              <a:latin typeface="Calibri"/>
              <a:ea typeface="+mn-ea"/>
              <a:cs typeface="+mn-cs"/>
            </a:endParaRPr>
          </a:p>
        </p:txBody>
      </p:sp>
      <p:sp>
        <p:nvSpPr>
          <p:cNvPr id="15" name="Rectangle 14"/>
          <p:cNvSpPr/>
          <p:nvPr/>
        </p:nvSpPr>
        <p:spPr>
          <a:xfrm>
            <a:off x="5679460" y="4398294"/>
            <a:ext cx="685800" cy="40234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Calibri"/>
                <a:ea typeface="+mn-ea"/>
                <a:cs typeface="+mn-cs"/>
              </a:rPr>
              <a:t>OOS</a:t>
            </a:r>
            <a:endParaRPr kumimoji="0" lang="en-US" sz="1600" b="1" i="0" u="none" strike="noStrike" kern="1200" cap="none" spc="0" normalizeH="0" baseline="0" noProof="0" dirty="0">
              <a:ln>
                <a:noFill/>
              </a:ln>
              <a:solidFill>
                <a:srgbClr val="FF0000"/>
              </a:solidFill>
              <a:effectLst/>
              <a:uLnTx/>
              <a:uFillTx/>
              <a:latin typeface="Calibri"/>
              <a:ea typeface="+mn-ea"/>
              <a:cs typeface="+mn-cs"/>
            </a:endParaRPr>
          </a:p>
        </p:txBody>
      </p:sp>
      <p:sp>
        <p:nvSpPr>
          <p:cNvPr id="18" name="Rectangle 17"/>
          <p:cNvSpPr/>
          <p:nvPr/>
        </p:nvSpPr>
        <p:spPr>
          <a:xfrm>
            <a:off x="7137886" y="4463340"/>
            <a:ext cx="685800" cy="27225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Calibri"/>
                <a:ea typeface="+mn-ea"/>
                <a:cs typeface="+mn-cs"/>
              </a:rPr>
              <a:t>OOS</a:t>
            </a:r>
            <a:endParaRPr kumimoji="0" lang="en-US" sz="16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97189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pPr>
              <a:defRPr/>
            </a:pPr>
            <a:r>
              <a:rPr lang="en-US" smtClean="0"/>
              <a:t>NJ AARP TaxAide</a:t>
            </a:r>
            <a:endParaRPr lang="en-US" dirty="0"/>
          </a:p>
        </p:txBody>
      </p:sp>
      <p:sp>
        <p:nvSpPr>
          <p:cNvPr id="7" name="Slide Number Placeholder 6"/>
          <p:cNvSpPr>
            <a:spLocks noGrp="1"/>
          </p:cNvSpPr>
          <p:nvPr>
            <p:ph type="sldNum" sz="quarter" idx="11"/>
          </p:nvPr>
        </p:nvSpPr>
        <p:spPr/>
        <p:txBody>
          <a:bodyPr/>
          <a:lstStyle/>
          <a:p>
            <a:pPr>
              <a:defRPr/>
            </a:pPr>
            <a:fld id="{F2E3DB30-7DCD-419A-B7FF-3D32CE44F6AC}" type="slidenum">
              <a:rPr lang="en-US" altLang="en-US" smtClean="0"/>
              <a:pPr>
                <a:defRPr/>
              </a:pPr>
              <a:t>17</a:t>
            </a:fld>
            <a:endParaRPr lang="en-US" altLang="en-US" dirty="0"/>
          </a:p>
        </p:txBody>
      </p:sp>
      <p:sp>
        <p:nvSpPr>
          <p:cNvPr id="48131" name="Content Placeholder 2"/>
          <p:cNvSpPr>
            <a:spLocks noGrp="1"/>
          </p:cNvSpPr>
          <p:nvPr>
            <p:ph sz="quarter" idx="12"/>
          </p:nvPr>
        </p:nvSpPr>
        <p:spPr>
          <a:xfrm>
            <a:off x="1101657" y="1128079"/>
            <a:ext cx="9753600" cy="4023360"/>
          </a:xfrm>
        </p:spPr>
        <p:txBody>
          <a:bodyPr/>
          <a:lstStyle/>
          <a:p>
            <a:r>
              <a:rPr lang="en-US" altLang="en-US" dirty="0"/>
              <a:t>Excerpt from sample brokerage statement</a:t>
            </a:r>
          </a:p>
        </p:txBody>
      </p:sp>
      <p:sp>
        <p:nvSpPr>
          <p:cNvPr id="19458" name="Rectangle 2"/>
          <p:cNvSpPr>
            <a:spLocks noGrp="1" noChangeArrowheads="1"/>
          </p:cNvSpPr>
          <p:nvPr>
            <p:ph type="title"/>
          </p:nvPr>
        </p:nvSpPr>
        <p:spPr/>
        <p:txBody>
          <a:bodyPr>
            <a:normAutofit/>
          </a:bodyPr>
          <a:lstStyle/>
          <a:p>
            <a:r>
              <a:rPr lang="en-US" altLang="en-US" dirty="0"/>
              <a:t>Income: Dividends – Brokerage Statement</a:t>
            </a:r>
          </a:p>
        </p:txBody>
      </p:sp>
      <p:sp>
        <p:nvSpPr>
          <p:cNvPr id="70663" name="TextBox 3"/>
          <p:cNvSpPr txBox="1">
            <a:spLocks noChangeArrowheads="1"/>
          </p:cNvSpPr>
          <p:nvPr/>
        </p:nvSpPr>
        <p:spPr bwMode="auto">
          <a:xfrm>
            <a:off x="4495800" y="2079628"/>
            <a:ext cx="5334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800"/>
              </a:spcBef>
              <a:buClr>
                <a:srgbClr val="B54A10"/>
              </a:buClr>
              <a:buSzPct val="94000"/>
              <a:buFont typeface="Calibri" panose="020F0502020204030204" pitchFamily="34" charset="0"/>
              <a:buChar char="●"/>
              <a:defRPr sz="3200" b="1">
                <a:solidFill>
                  <a:schemeClr val="tx1"/>
                </a:solidFill>
                <a:latin typeface="Calibri" panose="020F0502020204030204" pitchFamily="34" charset="0"/>
              </a:defRPr>
            </a:lvl1pPr>
            <a:lvl2pPr marL="742950" indent="-285750">
              <a:spcBef>
                <a:spcPts val="1200"/>
              </a:spcBef>
              <a:buClr>
                <a:srgbClr val="105766"/>
              </a:buClr>
              <a:buSzPct val="63000"/>
              <a:buFont typeface="Wingdings" panose="05000000000000000000" pitchFamily="2" charset="2"/>
              <a:buChar char=""/>
              <a:defRPr sz="3000" b="1">
                <a:solidFill>
                  <a:schemeClr val="tx1"/>
                </a:solidFill>
                <a:latin typeface="Calibri" panose="020F0502020204030204" pitchFamily="34" charset="0"/>
              </a:defRPr>
            </a:lvl2pPr>
            <a:lvl3pPr marL="1143000" indent="-228600">
              <a:spcBef>
                <a:spcPct val="20000"/>
              </a:spcBef>
              <a:buClr>
                <a:srgbClr val="3F1E25"/>
              </a:buClr>
              <a:buSzPct val="70000"/>
              <a:buFont typeface="Wingdings" panose="05000000000000000000" pitchFamily="2" charset="2"/>
              <a:buChar char=""/>
              <a:defRPr sz="2800" b="1">
                <a:solidFill>
                  <a:schemeClr val="tx1"/>
                </a:solidFill>
                <a:latin typeface="Calibri" panose="020F0502020204030204" pitchFamily="34" charset="0"/>
              </a:defRPr>
            </a:lvl3pPr>
            <a:lvl4pPr marL="1600200" indent="-228600">
              <a:spcBef>
                <a:spcPct val="20000"/>
              </a:spcBef>
              <a:buClr>
                <a:srgbClr val="39639D"/>
              </a:buClr>
              <a:buSzPct val="90000"/>
              <a:buFont typeface="Calibri" panose="020F0502020204030204" pitchFamily="34" charset="0"/>
              <a:buChar char="●"/>
              <a:defRPr sz="2400" b="1">
                <a:solidFill>
                  <a:schemeClr val="tx1"/>
                </a:solidFill>
                <a:latin typeface="Calibri" panose="020F0502020204030204" pitchFamily="34" charset="0"/>
              </a:defRPr>
            </a:lvl4pPr>
            <a:lvl5pPr marL="2057400" indent="-228600">
              <a:spcBef>
                <a:spcPct val="20000"/>
              </a:spcBef>
              <a:buClr>
                <a:srgbClr val="474B78"/>
              </a:buClr>
              <a:buFont typeface="Arial" panose="020B0604020202020204" pitchFamily="34" charset="0"/>
              <a:buChar char="•"/>
              <a:defRPr sz="2200" b="1">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9pPr>
          </a:lstStyle>
          <a:p>
            <a:pPr eaLnBrk="1" hangingPunct="1">
              <a:spcBef>
                <a:spcPct val="0"/>
              </a:spcBef>
              <a:buClrTx/>
              <a:buSzTx/>
              <a:buFontTx/>
              <a:buNone/>
            </a:pPr>
            <a:r>
              <a:rPr lang="en-US" altLang="en-US" sz="1800" dirty="0"/>
              <a:t>20XX</a:t>
            </a:r>
          </a:p>
        </p:txBody>
      </p:sp>
      <p:pic>
        <p:nvPicPr>
          <p:cNvPr id="70664"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76412" y="1675330"/>
            <a:ext cx="8639175" cy="4400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70665" name="Group 10"/>
          <p:cNvGrpSpPr>
            <a:grpSpLocks/>
          </p:cNvGrpSpPr>
          <p:nvPr/>
        </p:nvGrpSpPr>
        <p:grpSpPr bwMode="auto">
          <a:xfrm>
            <a:off x="4343400" y="5715003"/>
            <a:ext cx="3657600" cy="369887"/>
            <a:chOff x="2819400" y="5955268"/>
            <a:chExt cx="3657600" cy="369332"/>
          </a:xfrm>
        </p:grpSpPr>
        <p:sp>
          <p:nvSpPr>
            <p:cNvPr id="70670" name="TextBox 11"/>
            <p:cNvSpPr txBox="1">
              <a:spLocks noChangeArrowheads="1"/>
            </p:cNvSpPr>
            <p:nvPr/>
          </p:nvSpPr>
          <p:spPr bwMode="auto">
            <a:xfrm>
              <a:off x="4191000" y="5955268"/>
              <a:ext cx="2286000"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dirty="0">
                  <a:solidFill>
                    <a:srgbClr val="FF0000"/>
                  </a:solidFill>
                  <a:cs typeface="Calibri" panose="020F0502020204030204" pitchFamily="34" charset="0"/>
                </a:rPr>
                <a:t>FATCA is out of scope</a:t>
              </a:r>
            </a:p>
          </p:txBody>
        </p:sp>
        <p:cxnSp>
          <p:nvCxnSpPr>
            <p:cNvPr id="13" name="Straight Arrow Connector 12"/>
            <p:cNvCxnSpPr/>
            <p:nvPr/>
          </p:nvCxnSpPr>
          <p:spPr>
            <a:xfrm flipH="1">
              <a:off x="2819400" y="6126461"/>
              <a:ext cx="1295400" cy="0"/>
            </a:xfrm>
            <a:prstGeom prst="straightConnector1">
              <a:avLst/>
            </a:prstGeom>
            <a:ln w="38100">
              <a:solidFill>
                <a:srgbClr val="FF0000"/>
              </a:solidFill>
              <a:tailEnd type="triangle"/>
            </a:ln>
          </p:spPr>
          <p:style>
            <a:lnRef idx="2">
              <a:schemeClr val="accent2"/>
            </a:lnRef>
            <a:fillRef idx="0">
              <a:schemeClr val="accent2"/>
            </a:fillRef>
            <a:effectRef idx="1">
              <a:schemeClr val="accent2"/>
            </a:effectRef>
            <a:fontRef idx="minor">
              <a:schemeClr val="tx1"/>
            </a:fontRef>
          </p:style>
        </p:cxnSp>
      </p:grpSp>
      <p:grpSp>
        <p:nvGrpSpPr>
          <p:cNvPr id="70666" name="Group 10"/>
          <p:cNvGrpSpPr>
            <a:grpSpLocks/>
          </p:cNvGrpSpPr>
          <p:nvPr/>
        </p:nvGrpSpPr>
        <p:grpSpPr bwMode="auto">
          <a:xfrm>
            <a:off x="4800600" y="4419600"/>
            <a:ext cx="4419600" cy="369888"/>
            <a:chOff x="2819400" y="6020261"/>
            <a:chExt cx="4419600" cy="368778"/>
          </a:xfrm>
        </p:grpSpPr>
        <p:sp>
          <p:nvSpPr>
            <p:cNvPr id="70668" name="TextBox 11"/>
            <p:cNvSpPr txBox="1">
              <a:spLocks noChangeArrowheads="1"/>
            </p:cNvSpPr>
            <p:nvPr/>
          </p:nvSpPr>
          <p:spPr bwMode="auto">
            <a:xfrm>
              <a:off x="4191000" y="6020261"/>
              <a:ext cx="3048000" cy="3687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dirty="0">
                  <a:solidFill>
                    <a:srgbClr val="FF0000"/>
                  </a:solidFill>
                  <a:cs typeface="Calibri" panose="020F0502020204030204" pitchFamily="34" charset="0"/>
                </a:rPr>
                <a:t>Lines 8 and 9 are out of scope</a:t>
              </a:r>
            </a:p>
          </p:txBody>
        </p:sp>
        <p:cxnSp>
          <p:nvCxnSpPr>
            <p:cNvPr id="16" name="Straight Arrow Connector 15"/>
            <p:cNvCxnSpPr/>
            <p:nvPr/>
          </p:nvCxnSpPr>
          <p:spPr>
            <a:xfrm flipH="1" flipV="1">
              <a:off x="2819400" y="6175369"/>
              <a:ext cx="1295400" cy="12662"/>
            </a:xfrm>
            <a:prstGeom prst="straightConnector1">
              <a:avLst/>
            </a:prstGeom>
            <a:ln w="38100">
              <a:solidFill>
                <a:srgbClr val="FF0000"/>
              </a:solidFill>
              <a:tailEnd type="triangle"/>
            </a:ln>
          </p:spPr>
          <p:style>
            <a:lnRef idx="2">
              <a:schemeClr val="accent2"/>
            </a:lnRef>
            <a:fillRef idx="0">
              <a:schemeClr val="accent2"/>
            </a:fillRef>
            <a:effectRef idx="1">
              <a:schemeClr val="accent2"/>
            </a:effectRef>
            <a:fontRef idx="minor">
              <a:schemeClr val="tx1"/>
            </a:fontRef>
          </p:style>
        </p:cxnSp>
      </p:grpSp>
      <p:cxnSp>
        <p:nvCxnSpPr>
          <p:cNvPr id="17" name="Straight Arrow Connector 16"/>
          <p:cNvCxnSpPr/>
          <p:nvPr/>
        </p:nvCxnSpPr>
        <p:spPr bwMode="auto">
          <a:xfrm flipH="1">
            <a:off x="4800600" y="4572000"/>
            <a:ext cx="1295400" cy="166688"/>
          </a:xfrm>
          <a:prstGeom prst="straightConnector1">
            <a:avLst/>
          </a:prstGeom>
          <a:ln w="38100">
            <a:solidFill>
              <a:srgbClr val="FF0000"/>
            </a:solidFill>
            <a:tailEnd type="triangle"/>
          </a:ln>
        </p:spPr>
        <p:style>
          <a:lnRef idx="2">
            <a:schemeClr val="accent2"/>
          </a:lnRef>
          <a:fillRef idx="0">
            <a:schemeClr val="accent2"/>
          </a:fillRef>
          <a:effectRef idx="1">
            <a:schemeClr val="accent2"/>
          </a:effectRef>
          <a:fontRef idx="minor">
            <a:schemeClr val="tx1"/>
          </a:fontRef>
        </p:style>
      </p:cxnSp>
      <p:grpSp>
        <p:nvGrpSpPr>
          <p:cNvPr id="15" name="Group 10"/>
          <p:cNvGrpSpPr>
            <a:grpSpLocks/>
          </p:cNvGrpSpPr>
          <p:nvPr/>
        </p:nvGrpSpPr>
        <p:grpSpPr bwMode="auto">
          <a:xfrm>
            <a:off x="5486400" y="3200411"/>
            <a:ext cx="4343400" cy="369332"/>
            <a:chOff x="3200400" y="6020261"/>
            <a:chExt cx="4343400" cy="368223"/>
          </a:xfrm>
        </p:grpSpPr>
        <p:sp>
          <p:nvSpPr>
            <p:cNvPr id="18" name="TextBox 11"/>
            <p:cNvSpPr txBox="1">
              <a:spLocks noChangeArrowheads="1"/>
            </p:cNvSpPr>
            <p:nvPr/>
          </p:nvSpPr>
          <p:spPr bwMode="auto">
            <a:xfrm>
              <a:off x="4191000" y="6020261"/>
              <a:ext cx="3352800" cy="36822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dirty="0">
                  <a:solidFill>
                    <a:srgbClr val="FF0000"/>
                  </a:solidFill>
                  <a:cs typeface="Calibri" panose="020F0502020204030204" pitchFamily="34" charset="0"/>
                </a:rPr>
                <a:t>Lines 2c and 2d are out of scope</a:t>
              </a:r>
            </a:p>
          </p:txBody>
        </p:sp>
        <p:cxnSp>
          <p:nvCxnSpPr>
            <p:cNvPr id="19" name="Straight Arrow Connector 18"/>
            <p:cNvCxnSpPr/>
            <p:nvPr/>
          </p:nvCxnSpPr>
          <p:spPr>
            <a:xfrm flipH="1">
              <a:off x="3200400" y="6188031"/>
              <a:ext cx="914400" cy="60133"/>
            </a:xfrm>
            <a:prstGeom prst="straightConnector1">
              <a:avLst/>
            </a:prstGeom>
            <a:ln w="38100">
              <a:solidFill>
                <a:srgbClr val="FF0000"/>
              </a:solidFill>
              <a:tailEnd type="triangle"/>
            </a:ln>
          </p:spPr>
          <p:style>
            <a:lnRef idx="2">
              <a:schemeClr val="accent2"/>
            </a:lnRef>
            <a:fillRef idx="0">
              <a:schemeClr val="accent2"/>
            </a:fillRef>
            <a:effectRef idx="1">
              <a:schemeClr val="accent2"/>
            </a:effectRef>
            <a:fontRef idx="minor">
              <a:schemeClr val="tx1"/>
            </a:fontRef>
          </p:style>
        </p:cxnSp>
      </p:grpSp>
      <p:cxnSp>
        <p:nvCxnSpPr>
          <p:cNvPr id="20" name="Straight Arrow Connector 19"/>
          <p:cNvCxnSpPr/>
          <p:nvPr/>
        </p:nvCxnSpPr>
        <p:spPr bwMode="auto">
          <a:xfrm flipH="1" flipV="1">
            <a:off x="5410200" y="3200414"/>
            <a:ext cx="990600" cy="168275"/>
          </a:xfrm>
          <a:prstGeom prst="straightConnector1">
            <a:avLst/>
          </a:prstGeom>
          <a:ln w="38100">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1534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smtClean="0"/>
              <a:t>NJ AARP TaxAide</a:t>
            </a:r>
            <a:endParaRPr lang="en-US" dirty="0"/>
          </a:p>
        </p:txBody>
      </p:sp>
      <p:sp>
        <p:nvSpPr>
          <p:cNvPr id="8" name="Slide Number Placeholder 7"/>
          <p:cNvSpPr>
            <a:spLocks noGrp="1"/>
          </p:cNvSpPr>
          <p:nvPr>
            <p:ph type="sldNum" sz="quarter" idx="11"/>
          </p:nvPr>
        </p:nvSpPr>
        <p:spPr/>
        <p:txBody>
          <a:bodyPr/>
          <a:lstStyle/>
          <a:p>
            <a:fld id="{F2E3DB30-7DCD-419A-B7FF-3D32CE44F6AC}" type="slidenum">
              <a:rPr lang="en-US" altLang="en-US" smtClean="0"/>
              <a:pPr/>
              <a:t>18</a:t>
            </a:fld>
            <a:endParaRPr lang="en-US" altLang="en-US" dirty="0"/>
          </a:p>
        </p:txBody>
      </p:sp>
      <p:sp>
        <p:nvSpPr>
          <p:cNvPr id="39939" name="Content Placeholder 4"/>
          <p:cNvSpPr>
            <a:spLocks noGrp="1"/>
          </p:cNvSpPr>
          <p:nvPr>
            <p:ph sz="quarter" idx="12"/>
          </p:nvPr>
        </p:nvSpPr>
        <p:spPr/>
        <p:txBody>
          <a:bodyPr/>
          <a:lstStyle/>
          <a:p>
            <a:r>
              <a:rPr lang="en-US" altLang="en-US" dirty="0"/>
              <a:t>1099-DIV Box 2a Capital Gain Distributions </a:t>
            </a:r>
          </a:p>
          <a:p>
            <a:r>
              <a:rPr lang="en-US" altLang="en-US" dirty="0"/>
              <a:t>Represent share of profit from sale of assets within mutual fund</a:t>
            </a:r>
          </a:p>
          <a:p>
            <a:pPr lvl="1"/>
            <a:r>
              <a:rPr lang="en-US" altLang="en-US" dirty="0"/>
              <a:t>Always long term </a:t>
            </a:r>
          </a:p>
          <a:p>
            <a:pPr lvl="1"/>
            <a:r>
              <a:rPr lang="en-US" altLang="en-US" dirty="0"/>
              <a:t>Taxed at capital gain rates</a:t>
            </a:r>
          </a:p>
          <a:p>
            <a:pPr lvl="1"/>
            <a:r>
              <a:rPr lang="en-US" altLang="en-US" dirty="0"/>
              <a:t>TaxSlayer carries the entry to Schedule D</a:t>
            </a:r>
          </a:p>
          <a:p>
            <a:endParaRPr lang="en-US" altLang="en-US" dirty="0"/>
          </a:p>
          <a:p>
            <a:endParaRPr lang="en-US" altLang="en-US" dirty="0"/>
          </a:p>
        </p:txBody>
      </p:sp>
      <p:sp>
        <p:nvSpPr>
          <p:cNvPr id="2" name="Title 1"/>
          <p:cNvSpPr>
            <a:spLocks noGrp="1"/>
          </p:cNvSpPr>
          <p:nvPr>
            <p:ph type="title"/>
          </p:nvPr>
        </p:nvSpPr>
        <p:spPr/>
        <p:txBody>
          <a:bodyPr>
            <a:normAutofit fontScale="90000"/>
          </a:bodyPr>
          <a:lstStyle/>
          <a:p>
            <a:r>
              <a:rPr lang="en-US" dirty="0"/>
              <a:t>Income: Dividends - Capital Gain Distributions</a:t>
            </a:r>
          </a:p>
        </p:txBody>
      </p:sp>
    </p:spTree>
    <p:extLst>
      <p:ext uri="{BB962C8B-B14F-4D97-AF65-F5344CB8AC3E}">
        <p14:creationId xmlns:p14="http://schemas.microsoft.com/office/powerpoint/2010/main" val="258453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NJ AARP TaxAide</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19</a:t>
            </a:fld>
            <a:endParaRPr lang="en-US" dirty="0"/>
          </a:p>
        </p:txBody>
      </p:sp>
      <p:sp>
        <p:nvSpPr>
          <p:cNvPr id="13315" name="Content Placeholder 7"/>
          <p:cNvSpPr>
            <a:spLocks noGrp="1"/>
          </p:cNvSpPr>
          <p:nvPr>
            <p:ph sz="quarter" idx="12"/>
          </p:nvPr>
        </p:nvSpPr>
        <p:spPr/>
        <p:txBody>
          <a:bodyPr/>
          <a:lstStyle/>
          <a:p>
            <a:r>
              <a:rPr lang="en-US" altLang="en-US" dirty="0"/>
              <a:t>Four types of IRAs</a:t>
            </a:r>
          </a:p>
          <a:p>
            <a:pPr lvl="1"/>
            <a:r>
              <a:rPr lang="en-US" altLang="en-US" dirty="0"/>
              <a:t>Traditional</a:t>
            </a:r>
          </a:p>
          <a:p>
            <a:pPr lvl="1"/>
            <a:r>
              <a:rPr lang="en-US" altLang="en-US" dirty="0"/>
              <a:t>Roth</a:t>
            </a:r>
          </a:p>
          <a:p>
            <a:pPr lvl="1"/>
            <a:r>
              <a:rPr lang="en-US" altLang="en-US" dirty="0"/>
              <a:t>Savings Incentive Match Plans for Employees (SIMPLE)</a:t>
            </a:r>
          </a:p>
          <a:p>
            <a:pPr lvl="1"/>
            <a:r>
              <a:rPr lang="en-US" altLang="en-US" dirty="0"/>
              <a:t>Simplified Employee Pension (SEP)</a:t>
            </a:r>
          </a:p>
        </p:txBody>
      </p:sp>
      <p:sp>
        <p:nvSpPr>
          <p:cNvPr id="6146" name="Title 6"/>
          <p:cNvSpPr>
            <a:spLocks noGrp="1"/>
          </p:cNvSpPr>
          <p:nvPr>
            <p:ph type="title"/>
          </p:nvPr>
        </p:nvSpPr>
        <p:spPr/>
        <p:txBody>
          <a:bodyPr/>
          <a:lstStyle/>
          <a:p>
            <a:r>
              <a:rPr lang="en-US" altLang="en-US" dirty="0"/>
              <a:t>Income: IRA Distribution</a:t>
            </a:r>
          </a:p>
        </p:txBody>
      </p:sp>
    </p:spTree>
    <p:extLst>
      <p:ext uri="{BB962C8B-B14F-4D97-AF65-F5344CB8AC3E}">
        <p14:creationId xmlns:p14="http://schemas.microsoft.com/office/powerpoint/2010/main" val="250057290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NJ AARP TaxAide</a:t>
            </a:r>
            <a:endParaRPr lang="en-US" dirty="0"/>
          </a:p>
        </p:txBody>
      </p:sp>
      <p:sp>
        <p:nvSpPr>
          <p:cNvPr id="4" name="Slide Number Placeholder 3"/>
          <p:cNvSpPr>
            <a:spLocks noGrp="1"/>
          </p:cNvSpPr>
          <p:nvPr>
            <p:ph type="sldNum" sz="quarter" idx="11"/>
          </p:nvPr>
        </p:nvSpPr>
        <p:spPr/>
        <p:txBody>
          <a:bodyPr/>
          <a:lstStyle/>
          <a:p>
            <a:pPr>
              <a:defRPr/>
            </a:pPr>
            <a:fld id="{AE820BBC-AC8A-41A2-B5A2-A38EDA688333}" type="slidenum">
              <a:rPr lang="en-US" altLang="en-US" smtClean="0"/>
              <a:pPr>
                <a:defRPr/>
              </a:pPr>
              <a:t>2</a:t>
            </a:fld>
            <a:endParaRPr lang="en-US" altLang="en-US" dirty="0"/>
          </a:p>
        </p:txBody>
      </p:sp>
      <p:sp>
        <p:nvSpPr>
          <p:cNvPr id="5" name="Content Placeholder 4"/>
          <p:cNvSpPr>
            <a:spLocks noGrp="1"/>
          </p:cNvSpPr>
          <p:nvPr>
            <p:ph sz="quarter" idx="12"/>
          </p:nvPr>
        </p:nvSpPr>
        <p:spPr/>
        <p:txBody>
          <a:bodyPr>
            <a:normAutofit fontScale="85000" lnSpcReduction="10000"/>
          </a:bodyPr>
          <a:lstStyle/>
          <a:p>
            <a:r>
              <a:rPr lang="en-US" dirty="0"/>
              <a:t>This lesson will focus on a tax return for a typical young married couple with dependents</a:t>
            </a:r>
          </a:p>
          <a:p>
            <a:r>
              <a:rPr lang="en-US" dirty="0"/>
              <a:t>The following tax topics will be discussed:</a:t>
            </a:r>
          </a:p>
          <a:p>
            <a:pPr lvl="1"/>
            <a:r>
              <a:rPr lang="en-US" dirty="0"/>
              <a:t>Married </a:t>
            </a:r>
            <a:r>
              <a:rPr lang="en-US" dirty="0" smtClean="0"/>
              <a:t>(MFJ and MFS) and Qualifying Widow(</a:t>
            </a:r>
            <a:r>
              <a:rPr lang="en-US" dirty="0" err="1" smtClean="0"/>
              <a:t>er</a:t>
            </a:r>
            <a:r>
              <a:rPr lang="en-US" dirty="0" smtClean="0"/>
              <a:t>) Filing Statuses</a:t>
            </a:r>
          </a:p>
          <a:p>
            <a:pPr lvl="1"/>
            <a:r>
              <a:rPr lang="en-US" dirty="0" smtClean="0"/>
              <a:t>Qualifying Relative Dependent</a:t>
            </a:r>
          </a:p>
          <a:p>
            <a:pPr lvl="1"/>
            <a:r>
              <a:rPr lang="en-US" dirty="0" smtClean="0"/>
              <a:t>Income: Dividends, IRA Distribution, and Other (Prize and Jury Duty)</a:t>
            </a:r>
          </a:p>
          <a:p>
            <a:pPr lvl="1"/>
            <a:r>
              <a:rPr lang="en-US" dirty="0" smtClean="0"/>
              <a:t>Adjustments</a:t>
            </a:r>
            <a:r>
              <a:rPr lang="en-US" dirty="0"/>
              <a:t>: Educator Expenses and Jury Duty </a:t>
            </a:r>
            <a:r>
              <a:rPr lang="en-US" dirty="0" smtClean="0"/>
              <a:t>Repayment</a:t>
            </a:r>
            <a:endParaRPr lang="en-US" dirty="0"/>
          </a:p>
          <a:p>
            <a:pPr lvl="1"/>
            <a:r>
              <a:rPr lang="en-US" dirty="0"/>
              <a:t>Credits: Foreign Tax Credit, Education Credit and </a:t>
            </a:r>
            <a:r>
              <a:rPr lang="en-US" dirty="0" smtClean="0"/>
              <a:t>Credit </a:t>
            </a:r>
            <a:r>
              <a:rPr lang="en-US" dirty="0"/>
              <a:t>for Other Dependents</a:t>
            </a:r>
          </a:p>
        </p:txBody>
      </p:sp>
      <p:sp>
        <p:nvSpPr>
          <p:cNvPr id="2" name="Title 1"/>
          <p:cNvSpPr>
            <a:spLocks noGrp="1"/>
          </p:cNvSpPr>
          <p:nvPr>
            <p:ph type="title"/>
          </p:nvPr>
        </p:nvSpPr>
        <p:spPr/>
        <p:txBody>
          <a:bodyPr/>
          <a:lstStyle/>
          <a:p>
            <a:r>
              <a:rPr lang="en-US" dirty="0"/>
              <a:t>Young Married Couple</a:t>
            </a:r>
          </a:p>
        </p:txBody>
      </p:sp>
    </p:spTree>
    <p:extLst>
      <p:ext uri="{BB962C8B-B14F-4D97-AF65-F5344CB8AC3E}">
        <p14:creationId xmlns:p14="http://schemas.microsoft.com/office/powerpoint/2010/main" val="1249135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NJ AARP TaxAide</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20</a:t>
            </a:fld>
            <a:endParaRPr lang="en-US" dirty="0"/>
          </a:p>
        </p:txBody>
      </p:sp>
      <p:sp>
        <p:nvSpPr>
          <p:cNvPr id="14339" name="Content Placeholder 7"/>
          <p:cNvSpPr>
            <a:spLocks noGrp="1"/>
          </p:cNvSpPr>
          <p:nvPr>
            <p:ph sz="quarter" idx="12"/>
          </p:nvPr>
        </p:nvSpPr>
        <p:spPr>
          <a:xfrm>
            <a:off x="1295400" y="1371600"/>
            <a:ext cx="9922567" cy="4724400"/>
          </a:xfrm>
        </p:spPr>
        <p:txBody>
          <a:bodyPr>
            <a:normAutofit fontScale="77500" lnSpcReduction="20000"/>
          </a:bodyPr>
          <a:lstStyle/>
          <a:p>
            <a:r>
              <a:rPr lang="en-US" altLang="en-US" dirty="0"/>
              <a:t>Regular</a:t>
            </a:r>
          </a:p>
          <a:p>
            <a:r>
              <a:rPr lang="en-US" altLang="en-US" dirty="0"/>
              <a:t>Required minimum distribution (RMD</a:t>
            </a:r>
            <a:r>
              <a:rPr lang="en-US" altLang="en-US" dirty="0" smtClean="0"/>
              <a:t>)</a:t>
            </a:r>
          </a:p>
          <a:p>
            <a:pPr lvl="1"/>
            <a:r>
              <a:rPr lang="en-US" altLang="en-US" dirty="0" smtClean="0"/>
              <a:t>Amount that must be withdrawn from IRA by April 1 following year you turn 70 ½ and every subsequent year; 50% penalty if not withdrawn when required</a:t>
            </a:r>
            <a:endParaRPr lang="en-US" altLang="en-US" dirty="0"/>
          </a:p>
          <a:p>
            <a:r>
              <a:rPr lang="en-US" altLang="en-US" dirty="0"/>
              <a:t>Trustee </a:t>
            </a:r>
            <a:r>
              <a:rPr lang="en-US" altLang="en-US" dirty="0" smtClean="0"/>
              <a:t>to </a:t>
            </a:r>
            <a:r>
              <a:rPr lang="en-US" altLang="en-US" dirty="0"/>
              <a:t>trustee transfer (not taxable</a:t>
            </a:r>
            <a:r>
              <a:rPr lang="en-US" altLang="en-US" dirty="0" smtClean="0"/>
              <a:t>)</a:t>
            </a:r>
          </a:p>
          <a:p>
            <a:pPr lvl="1"/>
            <a:r>
              <a:rPr lang="en-US" altLang="en-US" dirty="0" smtClean="0"/>
              <a:t>Transfer from one IRA account to another; taxpayer receives no money</a:t>
            </a:r>
            <a:endParaRPr lang="en-US" altLang="en-US" dirty="0"/>
          </a:p>
          <a:p>
            <a:r>
              <a:rPr lang="en-US" altLang="en-US" dirty="0"/>
              <a:t>Rollover (not taxable if done correctly)</a:t>
            </a:r>
            <a:r>
              <a:rPr lang="en-US" altLang="en-US" dirty="0">
                <a:solidFill>
                  <a:srgbClr val="FF0000"/>
                </a:solidFill>
              </a:rPr>
              <a:t>*</a:t>
            </a:r>
            <a:r>
              <a:rPr lang="en-US" altLang="en-US" dirty="0"/>
              <a:t> </a:t>
            </a:r>
            <a:endParaRPr lang="en-US" altLang="en-US" dirty="0" smtClean="0"/>
          </a:p>
          <a:p>
            <a:pPr lvl="1"/>
            <a:r>
              <a:rPr lang="en-US" altLang="en-US" dirty="0" smtClean="0"/>
              <a:t>Taxpayer removes money himself from one IRA account and redeposits it in another IRA account within 60 days</a:t>
            </a:r>
          </a:p>
          <a:p>
            <a:pPr lvl="1"/>
            <a:r>
              <a:rPr lang="en-US" altLang="en-US" dirty="0" smtClean="0"/>
              <a:t>Any withdrawn money not redeposited in another IRA account within 60 days is taxable</a:t>
            </a:r>
          </a:p>
        </p:txBody>
      </p:sp>
      <p:sp>
        <p:nvSpPr>
          <p:cNvPr id="6146" name="Title 6"/>
          <p:cNvSpPr>
            <a:spLocks noGrp="1"/>
          </p:cNvSpPr>
          <p:nvPr>
            <p:ph type="title"/>
          </p:nvPr>
        </p:nvSpPr>
        <p:spPr/>
        <p:txBody>
          <a:bodyPr/>
          <a:lstStyle/>
          <a:p>
            <a:r>
              <a:rPr lang="en-US" dirty="0"/>
              <a:t>Income: IRA Distributions</a:t>
            </a:r>
          </a:p>
        </p:txBody>
      </p:sp>
    </p:spTree>
    <p:extLst>
      <p:ext uri="{BB962C8B-B14F-4D97-AF65-F5344CB8AC3E}">
        <p14:creationId xmlns:p14="http://schemas.microsoft.com/office/powerpoint/2010/main" val="309955252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90800" y="1445115"/>
            <a:ext cx="6838950" cy="4768363"/>
          </a:xfrm>
          <a:prstGeom prst="rect">
            <a:avLst/>
          </a:prstGeom>
        </p:spPr>
      </p:pic>
      <p:sp>
        <p:nvSpPr>
          <p:cNvPr id="11" name="Footer Placeholder 10"/>
          <p:cNvSpPr>
            <a:spLocks noGrp="1"/>
          </p:cNvSpPr>
          <p:nvPr>
            <p:ph type="ftr" sz="quarter" idx="11"/>
          </p:nvPr>
        </p:nvSpPr>
        <p:spPr>
          <a:xfrm>
            <a:off x="3760787" y="6215906"/>
            <a:ext cx="3451225" cy="365125"/>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panose="020B0604020202020204" pitchFamily="34" charset="0"/>
              </a:rPr>
              <a:t>NJ AARP TaxAide</a:t>
            </a:r>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Arial" panose="020B0604020202020204" pitchFamily="34" charset="0"/>
            </a:endParaRPr>
          </a:p>
        </p:txBody>
      </p:sp>
      <p:sp>
        <p:nvSpPr>
          <p:cNvPr id="13" name="Slide Number Placeholder 12"/>
          <p:cNvSpPr>
            <a:spLocks noGrp="1"/>
          </p:cNvSpPr>
          <p:nvPr>
            <p:ph type="sldNum" sz="quarter" idx="12"/>
          </p:nvPr>
        </p:nvSpPr>
        <p:spPr>
          <a:xfrm>
            <a:off x="1524000" y="6213478"/>
            <a:ext cx="6350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38ED3A5-5DFD-4230-BB90-0044010B1AE1}"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Arial" panose="020B0604020202020204" pitchFamily="34" charset="0"/>
            </a:endParaRPr>
          </a:p>
        </p:txBody>
      </p:sp>
      <p:sp>
        <p:nvSpPr>
          <p:cNvPr id="9218" name="Rectangle 2"/>
          <p:cNvSpPr>
            <a:spLocks noGrp="1" noChangeArrowheads="1"/>
          </p:cNvSpPr>
          <p:nvPr>
            <p:ph type="title"/>
          </p:nvPr>
        </p:nvSpPr>
        <p:spPr>
          <a:xfrm>
            <a:off x="1143000" y="380997"/>
            <a:ext cx="8686800" cy="686010"/>
          </a:xfrm>
        </p:spPr>
        <p:txBody>
          <a:bodyPr>
            <a:normAutofit fontScale="90000"/>
          </a:bodyPr>
          <a:lstStyle/>
          <a:p>
            <a:pPr>
              <a:defRPr/>
            </a:pPr>
            <a:r>
              <a:rPr lang="en-US" dirty="0" smtClean="0"/>
              <a:t>Income: IRA Distribution - Form 1099-R</a:t>
            </a:r>
            <a:r>
              <a:rPr lang="en-US" dirty="0"/>
              <a:t/>
            </a:r>
            <a:br>
              <a:rPr lang="en-US" dirty="0"/>
            </a:br>
            <a:endParaRPr lang="en-US" sz="2800" dirty="0"/>
          </a:p>
        </p:txBody>
      </p:sp>
      <p:sp>
        <p:nvSpPr>
          <p:cNvPr id="2" name="Oval 1"/>
          <p:cNvSpPr/>
          <p:nvPr/>
        </p:nvSpPr>
        <p:spPr>
          <a:xfrm>
            <a:off x="6248400" y="3657600"/>
            <a:ext cx="533400" cy="7620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92528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NJ AARP TaxAide</a:t>
            </a:r>
            <a:endParaRPr lang="en-US" dirty="0"/>
          </a:p>
        </p:txBody>
      </p:sp>
      <p:sp>
        <p:nvSpPr>
          <p:cNvPr id="5" name="Slide Number Placeholder 4"/>
          <p:cNvSpPr>
            <a:spLocks noGrp="1"/>
          </p:cNvSpPr>
          <p:nvPr>
            <p:ph type="sldNum" sz="quarter" idx="11"/>
          </p:nvPr>
        </p:nvSpPr>
        <p:spPr/>
        <p:txBody>
          <a:bodyPr/>
          <a:lstStyle/>
          <a:p>
            <a:fld id="{338ED3A5-5DFD-4230-BB90-0044010B1AE1}" type="slidenum">
              <a:rPr lang="en-US" smtClean="0"/>
              <a:pPr/>
              <a:t>22</a:t>
            </a:fld>
            <a:endParaRPr lang="en-US" dirty="0"/>
          </a:p>
        </p:txBody>
      </p:sp>
      <p:sp>
        <p:nvSpPr>
          <p:cNvPr id="20483" name="Content Placeholder 2"/>
          <p:cNvSpPr>
            <a:spLocks noGrp="1"/>
          </p:cNvSpPr>
          <p:nvPr>
            <p:ph sz="quarter" idx="12"/>
          </p:nvPr>
        </p:nvSpPr>
        <p:spPr>
          <a:xfrm>
            <a:off x="1278833" y="1371600"/>
            <a:ext cx="9753600" cy="4572000"/>
          </a:xfrm>
        </p:spPr>
        <p:txBody>
          <a:bodyPr>
            <a:normAutofit fontScale="85000" lnSpcReduction="10000"/>
          </a:bodyPr>
          <a:lstStyle/>
          <a:p>
            <a:r>
              <a:rPr lang="en-US" dirty="0"/>
              <a:t>Traditional IRA</a:t>
            </a:r>
          </a:p>
          <a:p>
            <a:pPr lvl="1"/>
            <a:r>
              <a:rPr lang="en-US" dirty="0"/>
              <a:t>Did taxpayer ever make non-deductible contributions</a:t>
            </a:r>
            <a:r>
              <a:rPr lang="en-US" dirty="0" smtClean="0"/>
              <a:t>?</a:t>
            </a:r>
          </a:p>
          <a:p>
            <a:pPr lvl="2">
              <a:tabLst>
                <a:tab pos="2517775" algn="l"/>
              </a:tabLst>
            </a:pPr>
            <a:r>
              <a:rPr lang="en-US" dirty="0" smtClean="0"/>
              <a:t>If no deduction taken for contribution, distribution may not be taxable when withdrawn (if rules followed)</a:t>
            </a:r>
            <a:endParaRPr lang="en-US" dirty="0"/>
          </a:p>
          <a:p>
            <a:pPr lvl="1"/>
            <a:r>
              <a:rPr lang="en-US" dirty="0"/>
              <a:t>If early </a:t>
            </a:r>
            <a:r>
              <a:rPr lang="en-US" dirty="0" smtClean="0"/>
              <a:t>distribution, </a:t>
            </a:r>
            <a:r>
              <a:rPr lang="en-US" dirty="0"/>
              <a:t>is there an exception to avoid additional tax</a:t>
            </a:r>
            <a:r>
              <a:rPr lang="en-US" dirty="0" smtClean="0"/>
              <a:t>?</a:t>
            </a:r>
          </a:p>
          <a:p>
            <a:pPr lvl="2"/>
            <a:r>
              <a:rPr lang="en-US" dirty="0" smtClean="0"/>
              <a:t>If money withdrawn from IRA prior to age 59 ½, could be 10% additional tax unless eligible for exception – see 4012 Page H-4 and slides 46-48</a:t>
            </a:r>
            <a:endParaRPr lang="en-US" dirty="0"/>
          </a:p>
          <a:p>
            <a:pPr lvl="1"/>
            <a:r>
              <a:rPr lang="en-US" dirty="0"/>
              <a:t>If rollover was made, was it </a:t>
            </a:r>
            <a:r>
              <a:rPr lang="en-US" dirty="0" smtClean="0"/>
              <a:t>redeposited within 60 days? </a:t>
            </a:r>
          </a:p>
          <a:p>
            <a:pPr lvl="1"/>
            <a:r>
              <a:rPr lang="en-US" dirty="0" smtClean="0"/>
              <a:t>Was </a:t>
            </a:r>
            <a:r>
              <a:rPr lang="en-US" dirty="0"/>
              <a:t>a qualified charitable distribution (QCD) </a:t>
            </a:r>
            <a:r>
              <a:rPr lang="en-US" dirty="0" smtClean="0"/>
              <a:t>made that might not be taxable?</a:t>
            </a:r>
          </a:p>
          <a:p>
            <a:pPr lvl="2"/>
            <a:r>
              <a:rPr lang="en-US" dirty="0" smtClean="0"/>
              <a:t>QCD is an otherwise taxable distribution from an IRA after 70 ½ that is paid directly from IRA to a qualified charity</a:t>
            </a:r>
            <a:endParaRPr lang="en-US" dirty="0"/>
          </a:p>
        </p:txBody>
      </p:sp>
      <p:sp>
        <p:nvSpPr>
          <p:cNvPr id="2" name="Title 1"/>
          <p:cNvSpPr>
            <a:spLocks noGrp="1"/>
          </p:cNvSpPr>
          <p:nvPr>
            <p:ph type="title"/>
          </p:nvPr>
        </p:nvSpPr>
        <p:spPr/>
        <p:txBody>
          <a:bodyPr>
            <a:normAutofit fontScale="90000"/>
          </a:bodyPr>
          <a:lstStyle/>
          <a:p>
            <a:r>
              <a:rPr lang="en-US" dirty="0"/>
              <a:t>Income: IRA Distribution </a:t>
            </a:r>
            <a:r>
              <a:rPr lang="en-US" dirty="0" smtClean="0"/>
              <a:t>– Interview Questions</a:t>
            </a:r>
            <a:endParaRPr lang="en-US" dirty="0"/>
          </a:p>
        </p:txBody>
      </p:sp>
    </p:spTree>
    <p:extLst>
      <p:ext uri="{BB962C8B-B14F-4D97-AF65-F5344CB8AC3E}">
        <p14:creationId xmlns:p14="http://schemas.microsoft.com/office/powerpoint/2010/main" val="3206715196"/>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NJ AARP TaxAide</a:t>
            </a:r>
            <a:endParaRPr lang="en-US" dirty="0"/>
          </a:p>
        </p:txBody>
      </p:sp>
      <p:sp>
        <p:nvSpPr>
          <p:cNvPr id="5" name="Slide Number Placeholder 4"/>
          <p:cNvSpPr>
            <a:spLocks noGrp="1"/>
          </p:cNvSpPr>
          <p:nvPr>
            <p:ph type="sldNum" sz="quarter" idx="11"/>
          </p:nvPr>
        </p:nvSpPr>
        <p:spPr/>
        <p:txBody>
          <a:bodyPr/>
          <a:lstStyle/>
          <a:p>
            <a:fld id="{338ED3A5-5DFD-4230-BB90-0044010B1AE1}" type="slidenum">
              <a:rPr lang="en-US" smtClean="0"/>
              <a:pPr/>
              <a:t>23</a:t>
            </a:fld>
            <a:endParaRPr lang="en-US" dirty="0"/>
          </a:p>
        </p:txBody>
      </p:sp>
      <p:sp>
        <p:nvSpPr>
          <p:cNvPr id="20483" name="Content Placeholder 2"/>
          <p:cNvSpPr>
            <a:spLocks noGrp="1"/>
          </p:cNvSpPr>
          <p:nvPr>
            <p:ph sz="quarter" idx="12"/>
          </p:nvPr>
        </p:nvSpPr>
        <p:spPr/>
        <p:txBody>
          <a:bodyPr>
            <a:normAutofit/>
          </a:bodyPr>
          <a:lstStyle/>
          <a:p>
            <a:r>
              <a:rPr lang="en-US" dirty="0"/>
              <a:t>Roth IRA</a:t>
            </a:r>
          </a:p>
          <a:p>
            <a:pPr lvl="1"/>
            <a:r>
              <a:rPr lang="en-US" dirty="0"/>
              <a:t>Was any part </a:t>
            </a:r>
            <a:r>
              <a:rPr lang="en-US" dirty="0" smtClean="0"/>
              <a:t>of distribution originally a conversion from a traditional IRA to a Roth IRA?  </a:t>
            </a:r>
            <a:r>
              <a:rPr lang="en-US" dirty="0"/>
              <a:t>When</a:t>
            </a:r>
            <a:r>
              <a:rPr lang="en-US" dirty="0" smtClean="0"/>
              <a:t>?</a:t>
            </a:r>
          </a:p>
          <a:p>
            <a:pPr lvl="2"/>
            <a:r>
              <a:rPr lang="en-US" dirty="0" smtClean="0"/>
              <a:t>Determines taxability</a:t>
            </a:r>
            <a:endParaRPr lang="en-US" dirty="0"/>
          </a:p>
          <a:p>
            <a:pPr lvl="1"/>
            <a:r>
              <a:rPr lang="en-US" dirty="0"/>
              <a:t>If early distribution, is there an exception to avoid additional tax?</a:t>
            </a:r>
          </a:p>
          <a:p>
            <a:pPr lvl="1"/>
            <a:r>
              <a:rPr lang="en-US" dirty="0"/>
              <a:t>If rollover was made, was it timely?</a:t>
            </a:r>
          </a:p>
        </p:txBody>
      </p:sp>
      <p:sp>
        <p:nvSpPr>
          <p:cNvPr id="2" name="Title 1"/>
          <p:cNvSpPr>
            <a:spLocks noGrp="1"/>
          </p:cNvSpPr>
          <p:nvPr>
            <p:ph type="title"/>
          </p:nvPr>
        </p:nvSpPr>
        <p:spPr/>
        <p:txBody>
          <a:bodyPr>
            <a:normAutofit fontScale="90000"/>
          </a:bodyPr>
          <a:lstStyle/>
          <a:p>
            <a:r>
              <a:rPr lang="en-US" dirty="0"/>
              <a:t>Income: IRA Distribution </a:t>
            </a:r>
            <a:r>
              <a:rPr lang="en-US" dirty="0" smtClean="0"/>
              <a:t>– Interview Questions</a:t>
            </a:r>
            <a:endParaRPr lang="en-US" dirty="0"/>
          </a:p>
        </p:txBody>
      </p:sp>
    </p:spTree>
    <p:extLst>
      <p:ext uri="{BB962C8B-B14F-4D97-AF65-F5344CB8AC3E}">
        <p14:creationId xmlns:p14="http://schemas.microsoft.com/office/powerpoint/2010/main" val="2036769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NJ AARP TaxAide</a:t>
            </a:r>
            <a:endParaRPr lang="en-US" dirty="0"/>
          </a:p>
        </p:txBody>
      </p:sp>
      <p:sp>
        <p:nvSpPr>
          <p:cNvPr id="5" name="Slide Number Placeholder 4"/>
          <p:cNvSpPr>
            <a:spLocks noGrp="1"/>
          </p:cNvSpPr>
          <p:nvPr>
            <p:ph type="sldNum" sz="quarter" idx="11"/>
          </p:nvPr>
        </p:nvSpPr>
        <p:spPr/>
        <p:txBody>
          <a:bodyPr/>
          <a:lstStyle/>
          <a:p>
            <a:fld id="{338ED3A5-5DFD-4230-BB90-0044010B1AE1}" type="slidenum">
              <a:rPr lang="en-US" smtClean="0"/>
              <a:pPr/>
              <a:t>24</a:t>
            </a:fld>
            <a:endParaRPr lang="en-US" dirty="0"/>
          </a:p>
        </p:txBody>
      </p:sp>
      <p:sp>
        <p:nvSpPr>
          <p:cNvPr id="20483" name="Content Placeholder 2"/>
          <p:cNvSpPr>
            <a:spLocks noGrp="1"/>
          </p:cNvSpPr>
          <p:nvPr>
            <p:ph sz="quarter" idx="12"/>
          </p:nvPr>
        </p:nvSpPr>
        <p:spPr/>
        <p:txBody>
          <a:bodyPr>
            <a:normAutofit/>
          </a:bodyPr>
          <a:lstStyle/>
          <a:p>
            <a:r>
              <a:rPr lang="en-US" dirty="0"/>
              <a:t>SEP/SIMPLE IRA (less common)</a:t>
            </a:r>
          </a:p>
          <a:p>
            <a:pPr lvl="1"/>
            <a:r>
              <a:rPr lang="en-US" dirty="0"/>
              <a:t>Confirm all is taxable</a:t>
            </a:r>
          </a:p>
          <a:p>
            <a:pPr lvl="1"/>
            <a:r>
              <a:rPr lang="en-US" dirty="0"/>
              <a:t>If early distribution, is there an exception to avoid additional tax? </a:t>
            </a:r>
          </a:p>
          <a:p>
            <a:pPr lvl="1"/>
            <a:r>
              <a:rPr lang="en-US" dirty="0"/>
              <a:t>If rollover was made, was it timely?</a:t>
            </a:r>
          </a:p>
        </p:txBody>
      </p:sp>
      <p:sp>
        <p:nvSpPr>
          <p:cNvPr id="2" name="Title 1"/>
          <p:cNvSpPr>
            <a:spLocks noGrp="1"/>
          </p:cNvSpPr>
          <p:nvPr>
            <p:ph type="title"/>
          </p:nvPr>
        </p:nvSpPr>
        <p:spPr/>
        <p:txBody>
          <a:bodyPr>
            <a:normAutofit fontScale="90000"/>
          </a:bodyPr>
          <a:lstStyle/>
          <a:p>
            <a:r>
              <a:rPr lang="en-US" dirty="0"/>
              <a:t>Income: IRA Distribution </a:t>
            </a:r>
            <a:r>
              <a:rPr lang="en-US" dirty="0" smtClean="0"/>
              <a:t>– Interview Questions</a:t>
            </a:r>
            <a:endParaRPr lang="en-US" dirty="0"/>
          </a:p>
        </p:txBody>
      </p:sp>
    </p:spTree>
    <p:extLst>
      <p:ext uri="{BB962C8B-B14F-4D97-AF65-F5344CB8AC3E}">
        <p14:creationId xmlns:p14="http://schemas.microsoft.com/office/powerpoint/2010/main" val="3300378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NJ AARP TaxAide</a:t>
            </a:r>
            <a:endParaRPr lang="en-US" dirty="0"/>
          </a:p>
        </p:txBody>
      </p:sp>
      <p:sp>
        <p:nvSpPr>
          <p:cNvPr id="3" name="Slide Number Placeholder 2"/>
          <p:cNvSpPr>
            <a:spLocks noGrp="1"/>
          </p:cNvSpPr>
          <p:nvPr>
            <p:ph type="sldNum" sz="quarter" idx="11"/>
          </p:nvPr>
        </p:nvSpPr>
        <p:spPr/>
        <p:txBody>
          <a:bodyPr/>
          <a:lstStyle/>
          <a:p>
            <a:pPr>
              <a:defRPr/>
            </a:pPr>
            <a:fld id="{AE820BBC-AC8A-41A2-B5A2-A38EDA688333}" type="slidenum">
              <a:rPr lang="en-US" altLang="en-US" smtClean="0"/>
              <a:pPr>
                <a:defRPr/>
              </a:pPr>
              <a:t>25</a:t>
            </a:fld>
            <a:endParaRPr lang="en-US" altLang="en-US" dirty="0"/>
          </a:p>
        </p:txBody>
      </p:sp>
      <p:sp>
        <p:nvSpPr>
          <p:cNvPr id="4" name="Content Placeholder 3"/>
          <p:cNvSpPr>
            <a:spLocks noGrp="1"/>
          </p:cNvSpPr>
          <p:nvPr>
            <p:ph sz="quarter" idx="12"/>
          </p:nvPr>
        </p:nvSpPr>
        <p:spPr>
          <a:xfrm>
            <a:off x="1278832" y="1600200"/>
            <a:ext cx="9846367" cy="4184593"/>
          </a:xfrm>
        </p:spPr>
        <p:txBody>
          <a:bodyPr>
            <a:normAutofit fontScale="85000" lnSpcReduction="20000"/>
          </a:bodyPr>
          <a:lstStyle/>
          <a:p>
            <a:r>
              <a:rPr lang="en-US" dirty="0"/>
              <a:t>Review Pub 4012 Tab D Form 1099-R Distribution Codes</a:t>
            </a:r>
          </a:p>
          <a:p>
            <a:r>
              <a:rPr lang="en-US" dirty="0"/>
              <a:t>Most commonly seen:</a:t>
            </a:r>
          </a:p>
          <a:p>
            <a:pPr lvl="1"/>
            <a:r>
              <a:rPr lang="en-US" dirty="0"/>
              <a:t>1 – Early Distribution</a:t>
            </a:r>
          </a:p>
          <a:p>
            <a:pPr lvl="1"/>
            <a:r>
              <a:rPr lang="en-US" dirty="0"/>
              <a:t>3 – Disability</a:t>
            </a:r>
          </a:p>
          <a:p>
            <a:pPr lvl="1"/>
            <a:r>
              <a:rPr lang="en-US" dirty="0"/>
              <a:t>4 – Death</a:t>
            </a:r>
          </a:p>
          <a:p>
            <a:pPr lvl="1"/>
            <a:r>
              <a:rPr lang="en-US" dirty="0">
                <a:solidFill>
                  <a:srgbClr val="FF0000"/>
                </a:solidFill>
              </a:rPr>
              <a:t>7 – Normal Distribution</a:t>
            </a:r>
          </a:p>
          <a:p>
            <a:pPr lvl="1"/>
            <a:r>
              <a:rPr lang="en-US" dirty="0"/>
              <a:t>G - Rollover</a:t>
            </a:r>
          </a:p>
          <a:p>
            <a:r>
              <a:rPr lang="en-US" dirty="0"/>
              <a:t>Always check the Tax-Aide Scope Manual if </a:t>
            </a:r>
            <a:r>
              <a:rPr lang="en-US" dirty="0" smtClean="0"/>
              <a:t>unsure whether 1099-R is in scope</a:t>
            </a:r>
            <a:endParaRPr lang="en-US" dirty="0"/>
          </a:p>
        </p:txBody>
      </p:sp>
      <p:sp>
        <p:nvSpPr>
          <p:cNvPr id="5" name="Title 4"/>
          <p:cNvSpPr>
            <a:spLocks noGrp="1"/>
          </p:cNvSpPr>
          <p:nvPr>
            <p:ph type="title"/>
          </p:nvPr>
        </p:nvSpPr>
        <p:spPr/>
        <p:txBody>
          <a:bodyPr>
            <a:normAutofit fontScale="90000"/>
          </a:bodyPr>
          <a:lstStyle/>
          <a:p>
            <a:r>
              <a:rPr lang="en-US" dirty="0"/>
              <a:t>Income: IRA Distribution – </a:t>
            </a:r>
            <a:r>
              <a:rPr lang="en-US" dirty="0" smtClean="0"/>
              <a:t>1099-R Box </a:t>
            </a:r>
            <a:r>
              <a:rPr lang="en-US" dirty="0"/>
              <a:t>7 Codes</a:t>
            </a:r>
          </a:p>
        </p:txBody>
      </p:sp>
    </p:spTree>
    <p:extLst>
      <p:ext uri="{BB962C8B-B14F-4D97-AF65-F5344CB8AC3E}">
        <p14:creationId xmlns:p14="http://schemas.microsoft.com/office/powerpoint/2010/main" val="176906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NJ AARP TaxAide</a:t>
            </a:r>
            <a:endParaRPr lang="en-US" dirty="0"/>
          </a:p>
        </p:txBody>
      </p:sp>
      <p:sp>
        <p:nvSpPr>
          <p:cNvPr id="3" name="Slide Number Placeholder 2"/>
          <p:cNvSpPr>
            <a:spLocks noGrp="1"/>
          </p:cNvSpPr>
          <p:nvPr>
            <p:ph type="sldNum" sz="quarter" idx="11"/>
          </p:nvPr>
        </p:nvSpPr>
        <p:spPr/>
        <p:txBody>
          <a:bodyPr/>
          <a:lstStyle/>
          <a:p>
            <a:pPr>
              <a:defRPr/>
            </a:pPr>
            <a:fld id="{AE820BBC-AC8A-41A2-B5A2-A38EDA688333}" type="slidenum">
              <a:rPr lang="en-US" altLang="en-US" smtClean="0"/>
              <a:pPr>
                <a:defRPr/>
              </a:pPr>
              <a:t>26</a:t>
            </a:fld>
            <a:endParaRPr lang="en-US" altLang="en-US" dirty="0"/>
          </a:p>
        </p:txBody>
      </p:sp>
      <p:sp>
        <p:nvSpPr>
          <p:cNvPr id="4" name="Content Placeholder 3"/>
          <p:cNvSpPr>
            <a:spLocks noGrp="1"/>
          </p:cNvSpPr>
          <p:nvPr>
            <p:ph sz="quarter" idx="12"/>
          </p:nvPr>
        </p:nvSpPr>
        <p:spPr/>
        <p:txBody>
          <a:bodyPr/>
          <a:lstStyle/>
          <a:p>
            <a:r>
              <a:rPr lang="en-US" dirty="0"/>
              <a:t>Other Income includes miscellaneous income from a variety of sources</a:t>
            </a:r>
          </a:p>
          <a:p>
            <a:r>
              <a:rPr lang="en-US" dirty="0"/>
              <a:t>Review Pub 4012 Tab D Other Income Section</a:t>
            </a:r>
          </a:p>
          <a:p>
            <a:r>
              <a:rPr lang="en-US" dirty="0"/>
              <a:t>There may not be an IRS Form (e.g. 1099-MISC)</a:t>
            </a:r>
          </a:p>
          <a:p>
            <a:pPr lvl="1"/>
            <a:r>
              <a:rPr lang="en-US" dirty="0"/>
              <a:t>Examples include: </a:t>
            </a:r>
            <a:r>
              <a:rPr lang="en-US" b="1" dirty="0">
                <a:solidFill>
                  <a:srgbClr val="FF0000"/>
                </a:solidFill>
              </a:rPr>
              <a:t>Prizes</a:t>
            </a:r>
            <a:r>
              <a:rPr lang="en-US" dirty="0"/>
              <a:t>, honorarium, </a:t>
            </a:r>
            <a:r>
              <a:rPr lang="en-US" b="1" dirty="0">
                <a:solidFill>
                  <a:srgbClr val="FF0000"/>
                </a:solidFill>
              </a:rPr>
              <a:t>Jury Duty Pay</a:t>
            </a:r>
            <a:r>
              <a:rPr lang="en-US" dirty="0"/>
              <a:t>, Poll Worker Income (if &lt; $600 may not receive a form</a:t>
            </a:r>
            <a:r>
              <a:rPr lang="en-US" dirty="0" smtClean="0"/>
              <a:t>)</a:t>
            </a:r>
          </a:p>
          <a:p>
            <a:pPr lvl="1"/>
            <a:r>
              <a:rPr lang="en-US" dirty="0" smtClean="0"/>
              <a:t>Even if no form, must still report income </a:t>
            </a:r>
            <a:r>
              <a:rPr lang="en-US" smtClean="0"/>
              <a:t>as Other </a:t>
            </a:r>
            <a:r>
              <a:rPr lang="en-US" dirty="0" smtClean="0"/>
              <a:t>Income</a:t>
            </a:r>
            <a:endParaRPr lang="en-US" dirty="0"/>
          </a:p>
        </p:txBody>
      </p:sp>
      <p:sp>
        <p:nvSpPr>
          <p:cNvPr id="5" name="Title 4"/>
          <p:cNvSpPr>
            <a:spLocks noGrp="1"/>
          </p:cNvSpPr>
          <p:nvPr>
            <p:ph type="title"/>
          </p:nvPr>
        </p:nvSpPr>
        <p:spPr/>
        <p:txBody>
          <a:bodyPr/>
          <a:lstStyle/>
          <a:p>
            <a:r>
              <a:rPr lang="en-US" dirty="0"/>
              <a:t>Income: </a:t>
            </a:r>
            <a:r>
              <a:rPr lang="en-US" dirty="0" smtClean="0"/>
              <a:t>Other Income </a:t>
            </a:r>
            <a:r>
              <a:rPr lang="en-US" dirty="0"/>
              <a:t>– A Review</a:t>
            </a:r>
          </a:p>
        </p:txBody>
      </p:sp>
    </p:spTree>
    <p:extLst>
      <p:ext uri="{BB962C8B-B14F-4D97-AF65-F5344CB8AC3E}">
        <p14:creationId xmlns:p14="http://schemas.microsoft.com/office/powerpoint/2010/main" val="4140079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NJ AARP TaxAide</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p:txBody>
          <a:bodyPr vert="horz" lIns="91440" tIns="45720" rIns="91440" bIns="45720" rtlCol="0" anchor="t">
            <a:normAutofit/>
          </a:bodyPr>
          <a:lstStyle/>
          <a:p>
            <a:pPr marL="340995" indent="-340995"/>
            <a:r>
              <a:rPr lang="en-US" altLang="en-US" dirty="0"/>
              <a:t>Answer Caldwell questions 6 - 9</a:t>
            </a:r>
            <a:endParaRPr lang="en-US" dirty="0"/>
          </a:p>
        </p:txBody>
      </p:sp>
      <p:sp>
        <p:nvSpPr>
          <p:cNvPr id="21506" name="Rectangle 9"/>
          <p:cNvSpPr>
            <a:spLocks noGrp="1" noChangeArrowheads="1"/>
          </p:cNvSpPr>
          <p:nvPr>
            <p:ph type="title"/>
          </p:nvPr>
        </p:nvSpPr>
        <p:spPr/>
        <p:txBody>
          <a:bodyPr/>
          <a:lstStyle/>
          <a:p>
            <a:r>
              <a:rPr lang="en-GB" altLang="en-US" dirty="0"/>
              <a:t>Questions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A22E625-1E71-4A84-BA1F-3F0BCB1ED2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19756"/>
            <a:ext cx="1114425" cy="1133475"/>
          </a:xfrm>
          <a:prstGeom prst="rect">
            <a:avLst/>
          </a:prstGeom>
        </p:spPr>
      </p:pic>
    </p:spTree>
    <p:extLst>
      <p:ext uri="{BB962C8B-B14F-4D97-AF65-F5344CB8AC3E}">
        <p14:creationId xmlns:p14="http://schemas.microsoft.com/office/powerpoint/2010/main" val="1867379848"/>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smtClean="0"/>
              <a:t>NJ AARP TaxAide</a:t>
            </a:r>
            <a:endParaRPr lang="en-US" dirty="0"/>
          </a:p>
        </p:txBody>
      </p:sp>
      <p:sp>
        <p:nvSpPr>
          <p:cNvPr id="9" name="Slide Number Placeholder 8"/>
          <p:cNvSpPr>
            <a:spLocks noGrp="1"/>
          </p:cNvSpPr>
          <p:nvPr>
            <p:ph type="sldNum" sz="quarter" idx="11"/>
          </p:nvPr>
        </p:nvSpPr>
        <p:spPr/>
        <p:txBody>
          <a:bodyPr/>
          <a:lstStyle/>
          <a:p>
            <a:fld id="{974FADDD-0353-45F1-AB55-E763F675BE5A}" type="slidenum">
              <a:rPr lang="en-US" altLang="en-US" smtClean="0"/>
              <a:pPr/>
              <a:t>28</a:t>
            </a:fld>
            <a:endParaRPr lang="en-US" altLang="en-US" dirty="0"/>
          </a:p>
        </p:txBody>
      </p:sp>
      <p:sp>
        <p:nvSpPr>
          <p:cNvPr id="7171" name="Rectangle 2"/>
          <p:cNvSpPr>
            <a:spLocks noGrp="1" noChangeArrowheads="1"/>
          </p:cNvSpPr>
          <p:nvPr>
            <p:ph sz="quarter" idx="12"/>
          </p:nvPr>
        </p:nvSpPr>
        <p:spPr/>
        <p:txBody>
          <a:bodyPr>
            <a:normAutofit/>
          </a:bodyPr>
          <a:lstStyle/>
          <a:p>
            <a:r>
              <a:rPr lang="en-US" dirty="0"/>
              <a:t>Review Pub 4012 </a:t>
            </a:r>
            <a:r>
              <a:rPr lang="en-US" dirty="0" smtClean="0"/>
              <a:t>Page E-3</a:t>
            </a:r>
            <a:endParaRPr lang="en-US" dirty="0"/>
          </a:p>
          <a:p>
            <a:pPr lvl="1"/>
            <a:r>
              <a:rPr lang="en-US" dirty="0"/>
              <a:t>Up to $250 </a:t>
            </a:r>
            <a:r>
              <a:rPr lang="en-US" dirty="0" smtClean="0"/>
              <a:t>per </a:t>
            </a:r>
            <a:r>
              <a:rPr lang="en-US" dirty="0"/>
              <a:t>educator</a:t>
            </a:r>
          </a:p>
          <a:p>
            <a:pPr lvl="1"/>
            <a:r>
              <a:rPr lang="en-US" dirty="0" smtClean="0"/>
              <a:t>For classroom </a:t>
            </a:r>
            <a:r>
              <a:rPr lang="en-US" dirty="0"/>
              <a:t>materials or </a:t>
            </a:r>
            <a:r>
              <a:rPr lang="en-US" dirty="0" smtClean="0"/>
              <a:t>professional </a:t>
            </a:r>
            <a:r>
              <a:rPr lang="en-US" dirty="0"/>
              <a:t>development expenses</a:t>
            </a:r>
          </a:p>
          <a:p>
            <a:pPr lvl="1"/>
            <a:r>
              <a:rPr lang="en-US" dirty="0"/>
              <a:t>Must be K–12 teacher, counselor, principal or aide</a:t>
            </a:r>
          </a:p>
          <a:p>
            <a:pPr lvl="1"/>
            <a:r>
              <a:rPr lang="en-US" dirty="0"/>
              <a:t>Must work in a school at least 900 hours during school year</a:t>
            </a:r>
          </a:p>
        </p:txBody>
      </p:sp>
      <p:sp>
        <p:nvSpPr>
          <p:cNvPr id="8194" name="Rectangle 1"/>
          <p:cNvSpPr>
            <a:spLocks noGrp="1" noChangeArrowheads="1"/>
          </p:cNvSpPr>
          <p:nvPr>
            <p:ph type="title"/>
          </p:nvPr>
        </p:nvSpPr>
        <p:spPr/>
        <p:txBody>
          <a:bodyPr>
            <a:normAutofit/>
          </a:bodyPr>
          <a:lstStyle/>
          <a:p>
            <a:r>
              <a:rPr lang="en-US" dirty="0"/>
              <a:t>Adjustments: Educator Expenses </a:t>
            </a:r>
          </a:p>
        </p:txBody>
      </p:sp>
    </p:spTree>
    <p:extLst>
      <p:ext uri="{BB962C8B-B14F-4D97-AF65-F5344CB8AC3E}">
        <p14:creationId xmlns:p14="http://schemas.microsoft.com/office/powerpoint/2010/main" val="290212477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smtClean="0"/>
              <a:t>NJ AARP TaxAide</a:t>
            </a:r>
            <a:endParaRPr lang="en-US" dirty="0"/>
          </a:p>
        </p:txBody>
      </p:sp>
      <p:sp>
        <p:nvSpPr>
          <p:cNvPr id="9" name="Slide Number Placeholder 8"/>
          <p:cNvSpPr>
            <a:spLocks noGrp="1"/>
          </p:cNvSpPr>
          <p:nvPr>
            <p:ph type="sldNum" sz="quarter" idx="11"/>
          </p:nvPr>
        </p:nvSpPr>
        <p:spPr/>
        <p:txBody>
          <a:bodyPr/>
          <a:lstStyle/>
          <a:p>
            <a:fld id="{2463D2A2-7651-4F87-B33E-E151B356E73A}" type="slidenum">
              <a:rPr lang="en-US" altLang="en-US" smtClean="0"/>
              <a:pPr/>
              <a:t>29</a:t>
            </a:fld>
            <a:endParaRPr lang="en-US" altLang="en-US" dirty="0"/>
          </a:p>
        </p:txBody>
      </p:sp>
      <p:sp>
        <p:nvSpPr>
          <p:cNvPr id="32771" name="Content Placeholder 4"/>
          <p:cNvSpPr>
            <a:spLocks noGrp="1"/>
          </p:cNvSpPr>
          <p:nvPr>
            <p:ph sz="quarter" idx="12"/>
          </p:nvPr>
        </p:nvSpPr>
        <p:spPr/>
        <p:txBody>
          <a:bodyPr>
            <a:normAutofit fontScale="92500" lnSpcReduction="20000"/>
          </a:bodyPr>
          <a:lstStyle/>
          <a:p>
            <a:r>
              <a:rPr lang="en-GB" altLang="en-US" dirty="0"/>
              <a:t>Some employers keep paying employee while they’re out on jury duty</a:t>
            </a:r>
          </a:p>
          <a:p>
            <a:r>
              <a:rPr lang="en-GB" altLang="en-US" dirty="0"/>
              <a:t>Employee has to turn over all or part of jury pay received for those days</a:t>
            </a:r>
          </a:p>
          <a:p>
            <a:r>
              <a:rPr lang="en-GB" altLang="en-US" dirty="0"/>
              <a:t>Must show jury pay received as Other Income (do not include expense reimbursements)</a:t>
            </a:r>
          </a:p>
          <a:p>
            <a:r>
              <a:rPr lang="en-GB" altLang="en-US" dirty="0"/>
              <a:t>Claim an adjustment to reduce </a:t>
            </a:r>
            <a:r>
              <a:rPr lang="en-GB" altLang="en-US" dirty="0" smtClean="0"/>
              <a:t>AGI for amount turned over to employer </a:t>
            </a:r>
            <a:endParaRPr lang="en-GB" altLang="en-US" dirty="0"/>
          </a:p>
        </p:txBody>
      </p:sp>
      <p:sp>
        <p:nvSpPr>
          <p:cNvPr id="23554" name="Title 3"/>
          <p:cNvSpPr>
            <a:spLocks noGrp="1"/>
          </p:cNvSpPr>
          <p:nvPr>
            <p:ph type="title"/>
          </p:nvPr>
        </p:nvSpPr>
        <p:spPr>
          <a:xfrm>
            <a:off x="1066803" y="28835"/>
            <a:ext cx="10744197" cy="1143000"/>
          </a:xfrm>
        </p:spPr>
        <p:txBody>
          <a:bodyPr>
            <a:normAutofit/>
          </a:bodyPr>
          <a:lstStyle/>
          <a:p>
            <a:r>
              <a:rPr lang="en-GB" altLang="en-US" sz="3600" dirty="0"/>
              <a:t>Adjustments: Jury Duty Pay Turned Over to Employer</a:t>
            </a:r>
            <a:endParaRPr lang="en-US" altLang="en-US" sz="3600" dirty="0"/>
          </a:p>
        </p:txBody>
      </p:sp>
    </p:spTree>
    <p:extLst>
      <p:ext uri="{BB962C8B-B14F-4D97-AF65-F5344CB8AC3E}">
        <p14:creationId xmlns:p14="http://schemas.microsoft.com/office/powerpoint/2010/main" val="22340653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NJ AARP TaxAide</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3</a:t>
            </a:fld>
            <a:endParaRPr lang="en-US" altLang="en-US" dirty="0"/>
          </a:p>
        </p:txBody>
      </p:sp>
      <p:sp>
        <p:nvSpPr>
          <p:cNvPr id="68611" name="Rectangle 3"/>
          <p:cNvSpPr>
            <a:spLocks noGrp="1" noChangeArrowheads="1"/>
          </p:cNvSpPr>
          <p:nvPr>
            <p:ph sz="quarter" idx="12"/>
          </p:nvPr>
        </p:nvSpPr>
        <p:spPr/>
        <p:txBody>
          <a:bodyPr/>
          <a:lstStyle/>
          <a:p>
            <a:r>
              <a:rPr lang="en-US" altLang="en-US" dirty="0"/>
              <a:t>Single</a:t>
            </a:r>
          </a:p>
          <a:p>
            <a:r>
              <a:rPr lang="en-US" altLang="en-US" b="1" dirty="0">
                <a:solidFill>
                  <a:srgbClr val="FF0000"/>
                </a:solidFill>
              </a:rPr>
              <a:t>Married filing jointly (MFJ)</a:t>
            </a:r>
          </a:p>
          <a:p>
            <a:r>
              <a:rPr lang="en-US" altLang="en-US" b="1" dirty="0">
                <a:solidFill>
                  <a:srgbClr val="FF0000"/>
                </a:solidFill>
              </a:rPr>
              <a:t>Married filing separately (MFS)</a:t>
            </a:r>
          </a:p>
          <a:p>
            <a:r>
              <a:rPr lang="en-US" altLang="en-US" dirty="0"/>
              <a:t>Head of household (HoH)</a:t>
            </a:r>
          </a:p>
          <a:p>
            <a:r>
              <a:rPr lang="en-US" altLang="en-US" b="1" dirty="0">
                <a:solidFill>
                  <a:srgbClr val="FF0000"/>
                </a:solidFill>
              </a:rPr>
              <a:t>Qualified widow(er) (QW)</a:t>
            </a:r>
          </a:p>
        </p:txBody>
      </p:sp>
      <p:sp>
        <p:nvSpPr>
          <p:cNvPr id="8194" name="Rectangle 2"/>
          <p:cNvSpPr>
            <a:spLocks noGrp="1" noChangeArrowheads="1"/>
          </p:cNvSpPr>
          <p:nvPr>
            <p:ph type="title"/>
          </p:nvPr>
        </p:nvSpPr>
        <p:spPr/>
        <p:txBody>
          <a:bodyPr/>
          <a:lstStyle/>
          <a:p>
            <a:r>
              <a:rPr lang="en-US" altLang="en-US" dirty="0"/>
              <a:t>Five Choices for Filing Status</a:t>
            </a:r>
          </a:p>
        </p:txBody>
      </p:sp>
      <p:sp>
        <p:nvSpPr>
          <p:cNvPr id="8198" name="Rectangle 7"/>
          <p:cNvSpPr>
            <a:spLocks noChangeArrowheads="1"/>
          </p:cNvSpPr>
          <p:nvPr/>
        </p:nvSpPr>
        <p:spPr bwMode="auto">
          <a:xfrm>
            <a:off x="8458200" y="1736725"/>
            <a:ext cx="1644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1800" dirty="0">
                <a:solidFill>
                  <a:srgbClr val="0070C0"/>
                </a:solidFill>
                <a:cs typeface="Calibri" panose="020F0502020204030204" pitchFamily="34" charset="0"/>
              </a:rPr>
              <a:t>Pub 4012 Tab B</a:t>
            </a:r>
          </a:p>
        </p:txBody>
      </p:sp>
    </p:spTree>
    <p:extLst>
      <p:ext uri="{BB962C8B-B14F-4D97-AF65-F5344CB8AC3E}">
        <p14:creationId xmlns:p14="http://schemas.microsoft.com/office/powerpoint/2010/main" val="265735697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NJ AARP TaxAide</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p:txBody>
          <a:bodyPr vert="horz" lIns="91440" tIns="45720" rIns="91440" bIns="45720" rtlCol="0" anchor="t">
            <a:normAutofit/>
          </a:bodyPr>
          <a:lstStyle/>
          <a:p>
            <a:pPr marL="340995" indent="-340995"/>
            <a:r>
              <a:rPr lang="en-US" altLang="en-US" dirty="0"/>
              <a:t>Answer Caldwell questions 10 - 11</a:t>
            </a:r>
            <a:endParaRPr lang="en-US" dirty="0"/>
          </a:p>
        </p:txBody>
      </p:sp>
      <p:sp>
        <p:nvSpPr>
          <p:cNvPr id="21506" name="Rectangle 9"/>
          <p:cNvSpPr>
            <a:spLocks noGrp="1" noChangeArrowheads="1"/>
          </p:cNvSpPr>
          <p:nvPr>
            <p:ph type="title"/>
          </p:nvPr>
        </p:nvSpPr>
        <p:spPr/>
        <p:txBody>
          <a:bodyPr/>
          <a:lstStyle/>
          <a:p>
            <a:r>
              <a:rPr lang="en-GB" altLang="en-US" dirty="0"/>
              <a:t>Questions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D69268B9-465A-4673-AB14-67AF6E5AF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19756"/>
            <a:ext cx="1114425" cy="1133475"/>
          </a:xfrm>
          <a:prstGeom prst="rect">
            <a:avLst/>
          </a:prstGeom>
        </p:spPr>
      </p:pic>
    </p:spTree>
    <p:extLst>
      <p:ext uri="{BB962C8B-B14F-4D97-AF65-F5344CB8AC3E}">
        <p14:creationId xmlns:p14="http://schemas.microsoft.com/office/powerpoint/2010/main" val="2386859829"/>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pPr>
              <a:defRPr/>
            </a:pPr>
            <a:r>
              <a:rPr lang="en-US" smtClean="0"/>
              <a:t>NJ AARP TaxAide</a:t>
            </a:r>
            <a:endParaRPr lang="en-US" dirty="0"/>
          </a:p>
        </p:txBody>
      </p:sp>
      <p:sp>
        <p:nvSpPr>
          <p:cNvPr id="8" name="Slide Number Placeholder 7"/>
          <p:cNvSpPr>
            <a:spLocks noGrp="1"/>
          </p:cNvSpPr>
          <p:nvPr>
            <p:ph type="sldNum" sz="quarter" idx="11"/>
          </p:nvPr>
        </p:nvSpPr>
        <p:spPr/>
        <p:txBody>
          <a:bodyPr/>
          <a:lstStyle/>
          <a:p>
            <a:pPr>
              <a:defRPr/>
            </a:pPr>
            <a:fld id="{E0CB56AE-A79B-4D49-BA6A-A697D4935C23}" type="slidenum">
              <a:rPr lang="en-US" altLang="en-US" smtClean="0"/>
              <a:pPr>
                <a:defRPr/>
              </a:pPr>
              <a:t>31</a:t>
            </a:fld>
            <a:endParaRPr lang="en-US" altLang="en-US" dirty="0"/>
          </a:p>
        </p:txBody>
      </p:sp>
      <p:sp>
        <p:nvSpPr>
          <p:cNvPr id="21507" name="Rectangle 3"/>
          <p:cNvSpPr>
            <a:spLocks noGrp="1" noChangeArrowheads="1"/>
          </p:cNvSpPr>
          <p:nvPr>
            <p:ph sz="quarter" idx="12"/>
          </p:nvPr>
        </p:nvSpPr>
        <p:spPr/>
        <p:txBody>
          <a:bodyPr>
            <a:normAutofit fontScale="92500" lnSpcReduction="10000"/>
          </a:bodyPr>
          <a:lstStyle/>
          <a:p>
            <a:r>
              <a:rPr lang="en-US" altLang="en-US" dirty="0"/>
              <a:t>Foreign taxes paid can be reported on 1099-INT, 1099-DIV, Schedule K-1, and Broker statements </a:t>
            </a:r>
          </a:p>
          <a:p>
            <a:r>
              <a:rPr lang="en-US" altLang="en-US" dirty="0"/>
              <a:t>Nonrefundable credit</a:t>
            </a:r>
          </a:p>
          <a:p>
            <a:pPr lvl="1"/>
            <a:r>
              <a:rPr lang="en-US" altLang="en-US" dirty="0"/>
              <a:t>No benefit if there is no income tax</a:t>
            </a:r>
          </a:p>
          <a:p>
            <a:r>
              <a:rPr lang="en-US" altLang="en-US" dirty="0"/>
              <a:t>Simplified Method using Form 1116 is in scope if Total foreign tax is ≤ $300 ($600 MFJ)</a:t>
            </a:r>
          </a:p>
          <a:p>
            <a:r>
              <a:rPr lang="en-US" altLang="en-US" dirty="0"/>
              <a:t>If </a:t>
            </a:r>
            <a:r>
              <a:rPr lang="en-US" altLang="en-US" dirty="0" smtClean="0"/>
              <a:t>more than $300/600, </a:t>
            </a:r>
            <a:r>
              <a:rPr lang="en-US" altLang="en-US" dirty="0"/>
              <a:t>taxpayer should see a paid preparer</a:t>
            </a:r>
          </a:p>
          <a:p>
            <a:endParaRPr lang="en-US" altLang="en-US" dirty="0"/>
          </a:p>
        </p:txBody>
      </p:sp>
      <p:sp>
        <p:nvSpPr>
          <p:cNvPr id="21506" name="Rectangle 2"/>
          <p:cNvSpPr>
            <a:spLocks noGrp="1" noChangeArrowheads="1"/>
          </p:cNvSpPr>
          <p:nvPr>
            <p:ph type="title"/>
          </p:nvPr>
        </p:nvSpPr>
        <p:spPr/>
        <p:txBody>
          <a:bodyPr/>
          <a:lstStyle/>
          <a:p>
            <a:r>
              <a:rPr lang="en-US" altLang="en-US" dirty="0"/>
              <a:t>Credits: Foreign Tax Credit</a:t>
            </a:r>
          </a:p>
        </p:txBody>
      </p:sp>
      <p:sp>
        <p:nvSpPr>
          <p:cNvPr id="24582" name="Text Box 4"/>
          <p:cNvSpPr txBox="1">
            <a:spLocks noChangeArrowheads="1"/>
          </p:cNvSpPr>
          <p:nvPr/>
        </p:nvSpPr>
        <p:spPr bwMode="auto">
          <a:xfrm>
            <a:off x="9296400" y="3"/>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rgbClr val="B54A10"/>
              </a:buClr>
              <a:buSzPct val="94000"/>
              <a:buFont typeface="Calibri" panose="020F0502020204030204" pitchFamily="34" charset="0"/>
              <a:buChar char="●"/>
              <a:defRPr sz="3200" b="1">
                <a:solidFill>
                  <a:schemeClr val="tx1"/>
                </a:solidFill>
                <a:latin typeface="Calibri" panose="020F0502020204030204" pitchFamily="34" charset="0"/>
              </a:defRPr>
            </a:lvl1pPr>
            <a:lvl2pPr marL="742950" indent="-285750">
              <a:spcBef>
                <a:spcPts val="1200"/>
              </a:spcBef>
              <a:buClr>
                <a:srgbClr val="105766"/>
              </a:buClr>
              <a:buSzPct val="63000"/>
              <a:buFont typeface="Wingdings" panose="05000000000000000000" pitchFamily="2" charset="2"/>
              <a:buChar char=""/>
              <a:defRPr sz="3000" b="1">
                <a:solidFill>
                  <a:schemeClr val="tx1"/>
                </a:solidFill>
                <a:latin typeface="Calibri" panose="020F0502020204030204" pitchFamily="34" charset="0"/>
              </a:defRPr>
            </a:lvl2pPr>
            <a:lvl3pPr marL="1143000" indent="-228600">
              <a:spcBef>
                <a:spcPct val="20000"/>
              </a:spcBef>
              <a:buClr>
                <a:srgbClr val="3F1E25"/>
              </a:buClr>
              <a:buSzPct val="70000"/>
              <a:buFont typeface="Wingdings" panose="05000000000000000000" pitchFamily="2" charset="2"/>
              <a:buChar char=""/>
              <a:defRPr sz="2800" b="1">
                <a:solidFill>
                  <a:schemeClr val="tx1"/>
                </a:solidFill>
                <a:latin typeface="Calibri" panose="020F0502020204030204" pitchFamily="34" charset="0"/>
              </a:defRPr>
            </a:lvl3pPr>
            <a:lvl4pPr marL="1600200" indent="-228600">
              <a:spcBef>
                <a:spcPct val="20000"/>
              </a:spcBef>
              <a:buClr>
                <a:srgbClr val="39639D"/>
              </a:buClr>
              <a:buSzPct val="90000"/>
              <a:buFont typeface="Calibri" panose="020F0502020204030204" pitchFamily="34" charset="0"/>
              <a:buChar char="●"/>
              <a:defRPr sz="2400" b="1">
                <a:solidFill>
                  <a:schemeClr val="tx1"/>
                </a:solidFill>
                <a:latin typeface="Calibri" panose="020F0502020204030204" pitchFamily="34" charset="0"/>
              </a:defRPr>
            </a:lvl4pPr>
            <a:lvl5pPr marL="2057400" indent="-228600">
              <a:spcBef>
                <a:spcPct val="20000"/>
              </a:spcBef>
              <a:buClr>
                <a:srgbClr val="474B78"/>
              </a:buClr>
              <a:buFont typeface="Arial" panose="020B0604020202020204" pitchFamily="34" charset="0"/>
              <a:buChar char="•"/>
              <a:defRPr sz="2200" b="1">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9pPr>
          </a:lstStyle>
          <a:p>
            <a:pPr algn="ctr" eaLnBrk="1" hangingPunct="1">
              <a:spcBef>
                <a:spcPct val="0"/>
              </a:spcBef>
              <a:buClrTx/>
              <a:buSzTx/>
              <a:buFontTx/>
              <a:buNone/>
            </a:pPr>
            <a:endParaRPr lang="en-US" altLang="en-US" sz="1800" b="0" dirty="0">
              <a:cs typeface="Calibri" panose="020F0502020204030204" pitchFamily="34" charset="0"/>
            </a:endParaRPr>
          </a:p>
        </p:txBody>
      </p:sp>
    </p:spTree>
    <p:extLst>
      <p:ext uri="{BB962C8B-B14F-4D97-AF65-F5344CB8AC3E}">
        <p14:creationId xmlns:p14="http://schemas.microsoft.com/office/powerpoint/2010/main" val="1830895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657600" y="6191828"/>
            <a:ext cx="3451225" cy="365125"/>
          </a:xfrm>
        </p:spPr>
        <p:txBody>
          <a:bodyPr/>
          <a:lstStyle/>
          <a:p>
            <a:pPr>
              <a:defRPr/>
            </a:pPr>
            <a:r>
              <a:rPr lang="en-US" smtClean="0"/>
              <a:t>NJ AARP TaxAide</a:t>
            </a:r>
            <a:endParaRPr lang="en-US" dirty="0"/>
          </a:p>
        </p:txBody>
      </p:sp>
      <p:sp>
        <p:nvSpPr>
          <p:cNvPr id="3" name="Slide Number Placeholder 2"/>
          <p:cNvSpPr>
            <a:spLocks noGrp="1"/>
          </p:cNvSpPr>
          <p:nvPr>
            <p:ph type="sldNum" sz="quarter" idx="11"/>
          </p:nvPr>
        </p:nvSpPr>
        <p:spPr>
          <a:xfrm>
            <a:off x="1524000" y="6213478"/>
            <a:ext cx="635000" cy="365125"/>
          </a:xfrm>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7E049D2-2FFD-4897-9DD4-51BC4AECF328}" type="slidenum">
              <a:rPr lang="en-US" altLang="en-US">
                <a:solidFill>
                  <a:srgbClr val="898989"/>
                </a:solidFill>
              </a:rPr>
              <a:pPr/>
              <a:t>32</a:t>
            </a:fld>
            <a:endParaRPr lang="en-US" altLang="en-US" dirty="0">
              <a:solidFill>
                <a:srgbClr val="898989"/>
              </a:solidFill>
            </a:endParaRPr>
          </a:p>
        </p:txBody>
      </p:sp>
      <p:sp>
        <p:nvSpPr>
          <p:cNvPr id="12291" name="Content Placeholder 2"/>
          <p:cNvSpPr>
            <a:spLocks noGrp="1"/>
          </p:cNvSpPr>
          <p:nvPr>
            <p:ph sz="quarter" idx="12"/>
          </p:nvPr>
        </p:nvSpPr>
        <p:spPr>
          <a:xfrm>
            <a:off x="1278833" y="1371600"/>
            <a:ext cx="9753600" cy="4413193"/>
          </a:xfrm>
        </p:spPr>
        <p:txBody>
          <a:bodyPr/>
          <a:lstStyle/>
          <a:p>
            <a:pPr eaLnBrk="1" hangingPunct="1"/>
            <a:r>
              <a:rPr lang="en-US" altLang="en-US" dirty="0"/>
              <a:t>Two Credits</a:t>
            </a:r>
          </a:p>
          <a:p>
            <a:pPr lvl="1" eaLnBrk="1" hangingPunct="1"/>
            <a:r>
              <a:rPr lang="en-US" altLang="en-US" dirty="0"/>
              <a:t>American Opportunity (AOC)—designed to cover first four years of post secondary education (college, etc.)</a:t>
            </a:r>
          </a:p>
          <a:p>
            <a:pPr lvl="1" eaLnBrk="1" hangingPunct="1"/>
            <a:r>
              <a:rPr lang="en-US" altLang="en-US" dirty="0"/>
              <a:t>Lifetime Learning (LLC)—designed to cover the rest of your life</a:t>
            </a:r>
          </a:p>
          <a:p>
            <a:pPr marL="576262" lvl="1" indent="0" eaLnBrk="1" hangingPunct="1">
              <a:buNone/>
            </a:pPr>
            <a:endParaRPr lang="en-US" altLang="en-US" dirty="0"/>
          </a:p>
          <a:p>
            <a:pPr lvl="1" eaLnBrk="1" hangingPunct="1"/>
            <a:endParaRPr lang="en-US" altLang="en-US" dirty="0"/>
          </a:p>
        </p:txBody>
      </p:sp>
      <p:sp>
        <p:nvSpPr>
          <p:cNvPr id="26626" name="Title 1"/>
          <p:cNvSpPr>
            <a:spLocks noGrp="1"/>
          </p:cNvSpPr>
          <p:nvPr>
            <p:ph type="title"/>
          </p:nvPr>
        </p:nvSpPr>
        <p:spPr/>
        <p:txBody>
          <a:bodyPr/>
          <a:lstStyle/>
          <a:p>
            <a:pPr eaLnBrk="1" hangingPunct="1"/>
            <a:r>
              <a:rPr lang="en-US" altLang="en-US" dirty="0"/>
              <a:t>Credits: Education Credits</a:t>
            </a:r>
          </a:p>
        </p:txBody>
      </p:sp>
    </p:spTree>
    <p:extLst>
      <p:ext uri="{BB962C8B-B14F-4D97-AF65-F5344CB8AC3E}">
        <p14:creationId xmlns:p14="http://schemas.microsoft.com/office/powerpoint/2010/main" val="4021695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NJ AARP TaxAide</a:t>
            </a:r>
            <a:endParaRPr lang="en-US" dirty="0"/>
          </a:p>
        </p:txBody>
      </p:sp>
      <p:sp>
        <p:nvSpPr>
          <p:cNvPr id="3" name="Slide Number Placeholder 2"/>
          <p:cNvSpPr>
            <a:spLocks noGrp="1"/>
          </p:cNvSpPr>
          <p:nvPr>
            <p:ph type="sldNum" sz="quarter" idx="11"/>
          </p:nvPr>
        </p:nvSpPr>
        <p:spPr/>
        <p:txBody>
          <a:bodyPr/>
          <a:lstStyle/>
          <a:p>
            <a:pPr>
              <a:defRPr/>
            </a:pPr>
            <a:fld id="{AE820BBC-AC8A-41A2-B5A2-A38EDA688333}" type="slidenum">
              <a:rPr lang="en-US" altLang="en-US" smtClean="0"/>
              <a:pPr>
                <a:defRPr/>
              </a:pPr>
              <a:t>33</a:t>
            </a:fld>
            <a:endParaRPr lang="en-US" altLang="en-US" dirty="0"/>
          </a:p>
        </p:txBody>
      </p:sp>
      <p:sp>
        <p:nvSpPr>
          <p:cNvPr id="4" name="Content Placeholder 3"/>
          <p:cNvSpPr>
            <a:spLocks noGrp="1"/>
          </p:cNvSpPr>
          <p:nvPr>
            <p:ph sz="quarter" idx="12"/>
          </p:nvPr>
        </p:nvSpPr>
        <p:spPr/>
        <p:txBody>
          <a:bodyPr/>
          <a:lstStyle/>
          <a:p>
            <a:r>
              <a:rPr lang="en-US" dirty="0"/>
              <a:t>Examine Pub 4012 Tab J</a:t>
            </a:r>
          </a:p>
          <a:p>
            <a:r>
              <a:rPr lang="en-US" dirty="0"/>
              <a:t>Review the </a:t>
            </a:r>
            <a:r>
              <a:rPr lang="en-US" i="1" dirty="0"/>
              <a:t>Education Credits </a:t>
            </a:r>
            <a:r>
              <a:rPr lang="en-US" dirty="0"/>
              <a:t>pages</a:t>
            </a:r>
          </a:p>
          <a:p>
            <a:pPr lvl="1"/>
            <a:r>
              <a:rPr lang="en-US" dirty="0"/>
              <a:t>Compare AOC and LLC </a:t>
            </a:r>
          </a:p>
          <a:p>
            <a:pPr lvl="1"/>
            <a:r>
              <a:rPr lang="en-US" dirty="0"/>
              <a:t>Note who can claim the credit</a:t>
            </a:r>
          </a:p>
          <a:p>
            <a:pPr lvl="1"/>
            <a:r>
              <a:rPr lang="en-US" dirty="0"/>
              <a:t>Note what expenses qualify</a:t>
            </a:r>
          </a:p>
        </p:txBody>
      </p:sp>
      <p:sp>
        <p:nvSpPr>
          <p:cNvPr id="5" name="Title 4"/>
          <p:cNvSpPr>
            <a:spLocks noGrp="1"/>
          </p:cNvSpPr>
          <p:nvPr>
            <p:ph type="title"/>
          </p:nvPr>
        </p:nvSpPr>
        <p:spPr/>
        <p:txBody>
          <a:bodyPr/>
          <a:lstStyle/>
          <a:p>
            <a:r>
              <a:rPr lang="en-US" altLang="en-US" dirty="0"/>
              <a:t>Credits: Education Credits</a:t>
            </a:r>
            <a:endParaRPr lang="en-US" dirty="0"/>
          </a:p>
        </p:txBody>
      </p:sp>
      <p:pic>
        <p:nvPicPr>
          <p:cNvPr id="6" name="Picture 5"/>
          <p:cNvPicPr>
            <a:picLocks noChangeAspect="1"/>
          </p:cNvPicPr>
          <p:nvPr/>
        </p:nvPicPr>
        <p:blipFill>
          <a:blip r:embed="rId3"/>
          <a:stretch>
            <a:fillRect/>
          </a:stretch>
        </p:blipFill>
        <p:spPr>
          <a:xfrm>
            <a:off x="7543799" y="1447800"/>
            <a:ext cx="4398057" cy="3962400"/>
          </a:xfrm>
          <a:prstGeom prst="rect">
            <a:avLst/>
          </a:prstGeom>
        </p:spPr>
      </p:pic>
    </p:spTree>
    <p:extLst>
      <p:ext uri="{BB962C8B-B14F-4D97-AF65-F5344CB8AC3E}">
        <p14:creationId xmlns:p14="http://schemas.microsoft.com/office/powerpoint/2010/main" val="17948822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NJ AARP TaxAide</a:t>
            </a:r>
            <a:endParaRPr lang="en-US" dirty="0"/>
          </a:p>
        </p:txBody>
      </p:sp>
      <p:sp>
        <p:nvSpPr>
          <p:cNvPr id="3" name="Slide Number Placeholder 2"/>
          <p:cNvSpPr>
            <a:spLocks noGrp="1"/>
          </p:cNvSpPr>
          <p:nvPr>
            <p:ph type="sldNum" sz="quarter" idx="11"/>
          </p:nvPr>
        </p:nvSpPr>
        <p:spPr/>
        <p:txBody>
          <a:bodyPr/>
          <a:lstStyle/>
          <a:p>
            <a:pPr>
              <a:defRPr/>
            </a:pPr>
            <a:fld id="{AE820BBC-AC8A-41A2-B5A2-A38EDA688333}" type="slidenum">
              <a:rPr lang="en-US" altLang="en-US" smtClean="0"/>
              <a:pPr>
                <a:defRPr/>
              </a:pPr>
              <a:t>34</a:t>
            </a:fld>
            <a:endParaRPr lang="en-US" altLang="en-US" dirty="0"/>
          </a:p>
        </p:txBody>
      </p:sp>
      <p:sp>
        <p:nvSpPr>
          <p:cNvPr id="5" name="Title 4"/>
          <p:cNvSpPr>
            <a:spLocks noGrp="1"/>
          </p:cNvSpPr>
          <p:nvPr>
            <p:ph type="title"/>
          </p:nvPr>
        </p:nvSpPr>
        <p:spPr/>
        <p:txBody>
          <a:bodyPr/>
          <a:lstStyle/>
          <a:p>
            <a:r>
              <a:rPr lang="en-US" altLang="en-US" dirty="0"/>
              <a:t>Credits: Education Credits</a:t>
            </a:r>
            <a:endParaRPr lang="en-US" dirty="0"/>
          </a:p>
        </p:txBody>
      </p:sp>
      <p:sp>
        <p:nvSpPr>
          <p:cNvPr id="7" name="Content Placeholder 6"/>
          <p:cNvSpPr>
            <a:spLocks noGrp="1"/>
          </p:cNvSpPr>
          <p:nvPr>
            <p:ph sz="quarter" idx="12"/>
          </p:nvPr>
        </p:nvSpPr>
        <p:spPr>
          <a:xfrm>
            <a:off x="609603" y="1706890"/>
            <a:ext cx="9753600" cy="4023360"/>
          </a:xfrm>
        </p:spPr>
        <p:txBody>
          <a:bodyPr/>
          <a:lstStyle/>
          <a:p>
            <a:r>
              <a:rPr lang="en-US" dirty="0" smtClean="0"/>
              <a:t>Examine Pub 4012 Tab J</a:t>
            </a:r>
            <a:br>
              <a:rPr lang="en-US" dirty="0" smtClean="0"/>
            </a:br>
            <a:r>
              <a:rPr lang="en-US" i="1" dirty="0" smtClean="0"/>
              <a:t>Highlights of Education</a:t>
            </a:r>
            <a:br>
              <a:rPr lang="en-US" i="1" dirty="0" smtClean="0"/>
            </a:br>
            <a:r>
              <a:rPr lang="en-US" i="1" dirty="0" smtClean="0"/>
              <a:t>Tax Benefits </a:t>
            </a:r>
          </a:p>
          <a:p>
            <a:r>
              <a:rPr lang="en-US" dirty="0" smtClean="0"/>
              <a:t>Note the valuable</a:t>
            </a:r>
            <a:br>
              <a:rPr lang="en-US" dirty="0" smtClean="0"/>
            </a:br>
            <a:r>
              <a:rPr lang="en-US" dirty="0" smtClean="0"/>
              <a:t>information available</a:t>
            </a:r>
            <a:endParaRPr lang="en-US" dirty="0"/>
          </a:p>
        </p:txBody>
      </p:sp>
      <p:pic>
        <p:nvPicPr>
          <p:cNvPr id="8" name="Picture 7"/>
          <p:cNvPicPr>
            <a:picLocks noChangeAspect="1"/>
          </p:cNvPicPr>
          <p:nvPr/>
        </p:nvPicPr>
        <p:blipFill>
          <a:blip r:embed="rId2"/>
          <a:stretch>
            <a:fillRect/>
          </a:stretch>
        </p:blipFill>
        <p:spPr>
          <a:xfrm>
            <a:off x="5728113" y="1652348"/>
            <a:ext cx="6089492" cy="4291252"/>
          </a:xfrm>
          <a:prstGeom prst="rect">
            <a:avLst/>
          </a:prstGeom>
        </p:spPr>
      </p:pic>
      <p:sp>
        <p:nvSpPr>
          <p:cNvPr id="4" name="Rectangle 3"/>
          <p:cNvSpPr/>
          <p:nvPr/>
        </p:nvSpPr>
        <p:spPr>
          <a:xfrm>
            <a:off x="9525000" y="1514685"/>
            <a:ext cx="1842048"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49578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0" y="6214415"/>
            <a:ext cx="3451225" cy="365125"/>
          </a:xfrm>
        </p:spPr>
        <p:txBody>
          <a:bodyPr/>
          <a:lstStyle/>
          <a:p>
            <a:pPr>
              <a:defRPr/>
            </a:pPr>
            <a:r>
              <a:rPr lang="en-US" smtClean="0"/>
              <a:t>NJ AARP TaxAide</a:t>
            </a:r>
            <a:endParaRPr lang="en-US" dirty="0"/>
          </a:p>
        </p:txBody>
      </p:sp>
      <p:sp>
        <p:nvSpPr>
          <p:cNvPr id="4" name="Slide Number Placeholder 3"/>
          <p:cNvSpPr>
            <a:spLocks noGrp="1"/>
          </p:cNvSpPr>
          <p:nvPr>
            <p:ph type="sldNum" sz="quarter" idx="11"/>
          </p:nvPr>
        </p:nvSpPr>
        <p:spPr>
          <a:xfrm>
            <a:off x="1524000" y="6213478"/>
            <a:ext cx="635000" cy="365125"/>
          </a:xfrm>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A8F7054-D35C-4335-8FE7-C3302C2B219A}" type="slidenum">
              <a:rPr lang="en-US" altLang="en-US">
                <a:solidFill>
                  <a:srgbClr val="898989"/>
                </a:solidFill>
              </a:rPr>
              <a:pPr/>
              <a:t>35</a:t>
            </a:fld>
            <a:endParaRPr lang="en-US" altLang="en-US" dirty="0">
              <a:solidFill>
                <a:srgbClr val="898989"/>
              </a:solidFill>
            </a:endParaRPr>
          </a:p>
        </p:txBody>
      </p:sp>
      <p:sp>
        <p:nvSpPr>
          <p:cNvPr id="3" name="Content Placeholder 2"/>
          <p:cNvSpPr>
            <a:spLocks noGrp="1"/>
          </p:cNvSpPr>
          <p:nvPr>
            <p:ph sz="quarter" idx="12"/>
          </p:nvPr>
        </p:nvSpPr>
        <p:spPr/>
        <p:txBody>
          <a:bodyPr vert="horz" lIns="91440" tIns="45720" rIns="91440" bIns="45720" rtlCol="0" anchor="t">
            <a:normAutofit/>
          </a:bodyPr>
          <a:lstStyle/>
          <a:p>
            <a:pPr eaLnBrk="1" hangingPunct="1"/>
            <a:r>
              <a:rPr lang="en-US" altLang="en-US" dirty="0"/>
              <a:t>Student must be taxpayer, spouse, or </a:t>
            </a:r>
            <a:r>
              <a:rPr lang="en-US" altLang="en-US" dirty="0" smtClean="0"/>
              <a:t>dependent</a:t>
            </a:r>
            <a:endParaRPr lang="en-US" altLang="en-US" dirty="0"/>
          </a:p>
          <a:p>
            <a:pPr eaLnBrk="1" hangingPunct="1"/>
            <a:r>
              <a:rPr lang="en-US" altLang="en-US" dirty="0"/>
              <a:t>Student must not be claimed as dependent on another </a:t>
            </a:r>
            <a:r>
              <a:rPr lang="en-US" altLang="en-US" dirty="0" smtClean="0"/>
              <a:t>return</a:t>
            </a:r>
            <a:endParaRPr lang="en-US" altLang="en-US" dirty="0"/>
          </a:p>
          <a:p>
            <a:r>
              <a:rPr lang="en-US" altLang="en-US" dirty="0"/>
              <a:t>Student must be enrolled at eligible post-secondary </a:t>
            </a:r>
            <a:r>
              <a:rPr lang="en-US" altLang="en-US" dirty="0" smtClean="0"/>
              <a:t>school</a:t>
            </a:r>
            <a:endParaRPr lang="en-US" altLang="en-US" dirty="0"/>
          </a:p>
          <a:p>
            <a:r>
              <a:rPr lang="en-US" altLang="en-US" dirty="0"/>
              <a:t>Taxpayer cannot </a:t>
            </a:r>
            <a:r>
              <a:rPr lang="en-US" altLang="en-US" dirty="0" smtClean="0"/>
              <a:t>be filing Married </a:t>
            </a:r>
            <a:r>
              <a:rPr lang="en-US" altLang="en-US" dirty="0"/>
              <a:t>Filing </a:t>
            </a:r>
            <a:r>
              <a:rPr lang="en-US" altLang="en-US" dirty="0" smtClean="0"/>
              <a:t>Separate (MFS)</a:t>
            </a:r>
            <a:endParaRPr lang="en-US" altLang="en-US" dirty="0"/>
          </a:p>
          <a:p>
            <a:pPr>
              <a:lnSpc>
                <a:spcPct val="80000"/>
              </a:lnSpc>
              <a:spcBef>
                <a:spcPts val="600"/>
              </a:spcBef>
            </a:pPr>
            <a:endParaRPr lang="en-US" altLang="en-US" dirty="0"/>
          </a:p>
        </p:txBody>
      </p:sp>
      <p:sp>
        <p:nvSpPr>
          <p:cNvPr id="27650" name="Title 1"/>
          <p:cNvSpPr>
            <a:spLocks noGrp="1"/>
          </p:cNvSpPr>
          <p:nvPr>
            <p:ph type="title"/>
          </p:nvPr>
        </p:nvSpPr>
        <p:spPr>
          <a:xfrm>
            <a:off x="1066803" y="28835"/>
            <a:ext cx="10896597" cy="1143000"/>
          </a:xfrm>
        </p:spPr>
        <p:txBody>
          <a:bodyPr>
            <a:normAutofit/>
          </a:bodyPr>
          <a:lstStyle/>
          <a:p>
            <a:r>
              <a:rPr lang="en-US" altLang="en-US" dirty="0"/>
              <a:t>Credits: Education Credits - Rules for Both Credits</a:t>
            </a:r>
          </a:p>
        </p:txBody>
      </p:sp>
    </p:spTree>
    <p:extLst>
      <p:ext uri="{BB962C8B-B14F-4D97-AF65-F5344CB8AC3E}">
        <p14:creationId xmlns:p14="http://schemas.microsoft.com/office/powerpoint/2010/main" val="288880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581400" y="6214415"/>
            <a:ext cx="3451225" cy="365125"/>
          </a:xfrm>
        </p:spPr>
        <p:txBody>
          <a:bodyPr/>
          <a:lstStyle/>
          <a:p>
            <a:pPr>
              <a:defRPr/>
            </a:pPr>
            <a:r>
              <a:rPr lang="en-US" smtClean="0"/>
              <a:t>NJ AARP TaxAide</a:t>
            </a:r>
            <a:endParaRPr lang="en-US" dirty="0"/>
          </a:p>
        </p:txBody>
      </p:sp>
      <p:sp>
        <p:nvSpPr>
          <p:cNvPr id="3" name="Slide Number Placeholder 2"/>
          <p:cNvSpPr>
            <a:spLocks noGrp="1"/>
          </p:cNvSpPr>
          <p:nvPr>
            <p:ph type="sldNum" sz="quarter" idx="11"/>
          </p:nvPr>
        </p:nvSpPr>
        <p:spPr>
          <a:xfrm>
            <a:off x="1524000" y="6213478"/>
            <a:ext cx="635000" cy="365125"/>
          </a:xfrm>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5AB4D87-5702-46A0-B531-A0BB5AA752D9}" type="slidenum">
              <a:rPr lang="en-US" altLang="en-US">
                <a:solidFill>
                  <a:srgbClr val="898989"/>
                </a:solidFill>
              </a:rPr>
              <a:pPr/>
              <a:t>36</a:t>
            </a:fld>
            <a:endParaRPr lang="en-US" altLang="en-US" dirty="0">
              <a:solidFill>
                <a:srgbClr val="898989"/>
              </a:solidFill>
            </a:endParaRPr>
          </a:p>
        </p:txBody>
      </p:sp>
      <p:sp>
        <p:nvSpPr>
          <p:cNvPr id="2" name="Rectangle 2"/>
          <p:cNvSpPr>
            <a:spLocks noGrp="1" noChangeArrowheads="1"/>
          </p:cNvSpPr>
          <p:nvPr>
            <p:ph sz="quarter" idx="12"/>
          </p:nvPr>
        </p:nvSpPr>
        <p:spPr/>
        <p:txBody>
          <a:bodyPr>
            <a:normAutofit/>
          </a:bodyPr>
          <a:lstStyle/>
          <a:p>
            <a:pPr eaLnBrk="1" hangingPunct="1"/>
            <a:r>
              <a:rPr lang="en-US" altLang="en-US" dirty="0" smtClean="0"/>
              <a:t>What expenses?</a:t>
            </a:r>
          </a:p>
          <a:p>
            <a:pPr lvl="1"/>
            <a:r>
              <a:rPr lang="en-US" altLang="en-US" dirty="0" smtClean="0"/>
              <a:t>Tuition </a:t>
            </a:r>
            <a:r>
              <a:rPr lang="en-US" altLang="en-US" dirty="0"/>
              <a:t>and certain related expenses required for enrollment or </a:t>
            </a:r>
            <a:r>
              <a:rPr lang="en-US" altLang="en-US" dirty="0" smtClean="0"/>
              <a:t>attendance (not room and board expenses)</a:t>
            </a:r>
          </a:p>
          <a:p>
            <a:pPr lvl="1"/>
            <a:r>
              <a:rPr lang="en-US" altLang="en-US" dirty="0" smtClean="0"/>
              <a:t>Student </a:t>
            </a:r>
            <a:r>
              <a:rPr lang="en-US" altLang="en-US" dirty="0"/>
              <a:t>activity fees paid to institution as condition of enrollment or </a:t>
            </a:r>
            <a:r>
              <a:rPr lang="en-US" altLang="en-US" dirty="0" smtClean="0"/>
              <a:t>attendance</a:t>
            </a:r>
            <a:endParaRPr lang="en-US" altLang="en-US" dirty="0"/>
          </a:p>
          <a:p>
            <a:r>
              <a:rPr lang="en-US" altLang="en-US" dirty="0"/>
              <a:t>Expenses paid by student considered paid by </a:t>
            </a:r>
            <a:r>
              <a:rPr lang="en-US" altLang="en-US" dirty="0" smtClean="0"/>
              <a:t>taxpayer</a:t>
            </a:r>
            <a:endParaRPr lang="en-US" altLang="en-US" dirty="0"/>
          </a:p>
          <a:p>
            <a:r>
              <a:rPr lang="en-US" altLang="en-US" dirty="0"/>
              <a:t>Costs paid by 3rd </a:t>
            </a:r>
            <a:r>
              <a:rPr lang="en-US" altLang="en-US" dirty="0" smtClean="0"/>
              <a:t>party are treated </a:t>
            </a:r>
            <a:r>
              <a:rPr lang="en-US" altLang="en-US" dirty="0"/>
              <a:t>as paid by </a:t>
            </a:r>
            <a:r>
              <a:rPr lang="en-US" altLang="en-US" dirty="0" smtClean="0"/>
              <a:t>student</a:t>
            </a:r>
            <a:endParaRPr lang="en-US" altLang="en-US" dirty="0"/>
          </a:p>
          <a:p>
            <a:pPr eaLnBrk="1" hangingPunct="1"/>
            <a:endParaRPr lang="en-US" altLang="en-US" dirty="0"/>
          </a:p>
        </p:txBody>
      </p:sp>
      <p:sp>
        <p:nvSpPr>
          <p:cNvPr id="30722" name="Rectangle 1"/>
          <p:cNvSpPr>
            <a:spLocks noGrp="1" noChangeArrowheads="1"/>
          </p:cNvSpPr>
          <p:nvPr>
            <p:ph type="title"/>
          </p:nvPr>
        </p:nvSpPr>
        <p:spPr>
          <a:xfrm>
            <a:off x="1066803" y="28835"/>
            <a:ext cx="10744197" cy="1143000"/>
          </a:xfrm>
        </p:spPr>
        <p:txBody>
          <a:bodyPr>
            <a:normAutofit/>
          </a:bodyPr>
          <a:lstStyle/>
          <a:p>
            <a:r>
              <a:rPr lang="en-US" altLang="en-US" dirty="0"/>
              <a:t>Credits: Education Credits - Qualified Expenses</a:t>
            </a:r>
          </a:p>
        </p:txBody>
      </p:sp>
      <p:sp>
        <p:nvSpPr>
          <p:cNvPr id="30726" name="Text Box 3"/>
          <p:cNvSpPr txBox="1">
            <a:spLocks noChangeArrowheads="1"/>
          </p:cNvSpPr>
          <p:nvPr/>
        </p:nvSpPr>
        <p:spPr bwMode="auto">
          <a:xfrm>
            <a:off x="1966916" y="163513"/>
            <a:ext cx="18097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spcBef>
                <a:spcPts val="1000"/>
              </a:spcBef>
              <a:buClr>
                <a:srgbClr val="67202F"/>
              </a:buClr>
              <a:buSzPct val="90000"/>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eaLnBrk="0" fontAlgn="base" hangingPunct="0">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eaLnBrk="0" fontAlgn="base" hangingPunct="0">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eaLnBrk="0" fontAlgn="base" hangingPunct="0">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eaLnBrk="0" fontAlgn="base" hangingPunct="0">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2000" dirty="0">
              <a:solidFill>
                <a:srgbClr val="000000"/>
              </a:solidFill>
              <a:cs typeface="Arial" panose="020B0604020202020204" pitchFamily="34" charset="0"/>
            </a:endParaRPr>
          </a:p>
          <a:p>
            <a:pPr eaLnBrk="1" hangingPunct="1">
              <a:spcBef>
                <a:spcPct val="0"/>
              </a:spcBef>
              <a:buClrTx/>
              <a:buSzTx/>
              <a:buFontTx/>
              <a:buNone/>
            </a:pPr>
            <a:endParaRPr lang="en-US" altLang="en-US" sz="2000" dirty="0">
              <a:solidFill>
                <a:srgbClr val="000000"/>
              </a:solidFill>
              <a:cs typeface="Arial" panose="020B0604020202020204" pitchFamily="34" charset="0"/>
            </a:endParaRPr>
          </a:p>
        </p:txBody>
      </p:sp>
      <p:sp>
        <p:nvSpPr>
          <p:cNvPr id="30727" name="Text Box 4"/>
          <p:cNvSpPr txBox="1">
            <a:spLocks noChangeArrowheads="1"/>
          </p:cNvSpPr>
          <p:nvPr/>
        </p:nvSpPr>
        <p:spPr bwMode="auto">
          <a:xfrm>
            <a:off x="8153400" y="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1800" b="0" dirty="0">
              <a:cs typeface="Arial" panose="020B0604020202020204" pitchFamily="34" charset="0"/>
            </a:endParaRPr>
          </a:p>
        </p:txBody>
      </p:sp>
    </p:spTree>
    <p:extLst>
      <p:ext uri="{BB962C8B-B14F-4D97-AF65-F5344CB8AC3E}">
        <p14:creationId xmlns:p14="http://schemas.microsoft.com/office/powerpoint/2010/main" val="16569647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581400" y="6214415"/>
            <a:ext cx="3451225" cy="365125"/>
          </a:xfrm>
        </p:spPr>
        <p:txBody>
          <a:bodyPr/>
          <a:lstStyle/>
          <a:p>
            <a:pPr>
              <a:defRPr/>
            </a:pPr>
            <a:r>
              <a:rPr lang="en-US" smtClean="0"/>
              <a:t>NJ AARP TaxAide</a:t>
            </a:r>
            <a:endParaRPr lang="en-US" dirty="0"/>
          </a:p>
        </p:txBody>
      </p:sp>
      <p:sp>
        <p:nvSpPr>
          <p:cNvPr id="3" name="Slide Number Placeholder 2"/>
          <p:cNvSpPr>
            <a:spLocks noGrp="1"/>
          </p:cNvSpPr>
          <p:nvPr>
            <p:ph type="sldNum" sz="quarter" idx="11"/>
          </p:nvPr>
        </p:nvSpPr>
        <p:spPr>
          <a:xfrm>
            <a:off x="1524000" y="6213478"/>
            <a:ext cx="635000" cy="365125"/>
          </a:xfrm>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5AB4D87-5702-46A0-B531-A0BB5AA752D9}" type="slidenum">
              <a:rPr lang="en-US" altLang="en-US">
                <a:solidFill>
                  <a:srgbClr val="898989"/>
                </a:solidFill>
              </a:rPr>
              <a:pPr/>
              <a:t>37</a:t>
            </a:fld>
            <a:endParaRPr lang="en-US" altLang="en-US" dirty="0">
              <a:solidFill>
                <a:srgbClr val="898989"/>
              </a:solidFill>
            </a:endParaRPr>
          </a:p>
        </p:txBody>
      </p:sp>
      <p:sp>
        <p:nvSpPr>
          <p:cNvPr id="2" name="Rectangle 2"/>
          <p:cNvSpPr>
            <a:spLocks noGrp="1" noChangeArrowheads="1"/>
          </p:cNvSpPr>
          <p:nvPr>
            <p:ph sz="quarter" idx="12"/>
          </p:nvPr>
        </p:nvSpPr>
        <p:spPr/>
        <p:txBody>
          <a:bodyPr>
            <a:normAutofit/>
          </a:bodyPr>
          <a:lstStyle/>
          <a:p>
            <a:pPr eaLnBrk="1" hangingPunct="1"/>
            <a:r>
              <a:rPr lang="en-US" altLang="en-US" dirty="0" smtClean="0"/>
              <a:t>Who can claim education credit?</a:t>
            </a:r>
          </a:p>
          <a:p>
            <a:pPr marL="0" indent="0" eaLnBrk="1" hangingPunct="1">
              <a:buNone/>
            </a:pPr>
            <a:endParaRPr lang="en-US" altLang="en-US" dirty="0"/>
          </a:p>
        </p:txBody>
      </p:sp>
      <p:sp>
        <p:nvSpPr>
          <p:cNvPr id="30722" name="Rectangle 1"/>
          <p:cNvSpPr>
            <a:spLocks noGrp="1" noChangeArrowheads="1"/>
          </p:cNvSpPr>
          <p:nvPr>
            <p:ph type="title"/>
          </p:nvPr>
        </p:nvSpPr>
        <p:spPr>
          <a:xfrm>
            <a:off x="1066803" y="28835"/>
            <a:ext cx="10744197" cy="1143000"/>
          </a:xfrm>
        </p:spPr>
        <p:txBody>
          <a:bodyPr>
            <a:normAutofit/>
          </a:bodyPr>
          <a:lstStyle/>
          <a:p>
            <a:r>
              <a:rPr lang="en-US" altLang="en-US" dirty="0"/>
              <a:t>Credits: Education Credits - Qualified Expenses</a:t>
            </a:r>
          </a:p>
        </p:txBody>
      </p:sp>
      <p:sp>
        <p:nvSpPr>
          <p:cNvPr id="30726" name="Text Box 3"/>
          <p:cNvSpPr txBox="1">
            <a:spLocks noChangeArrowheads="1"/>
          </p:cNvSpPr>
          <p:nvPr/>
        </p:nvSpPr>
        <p:spPr bwMode="auto">
          <a:xfrm>
            <a:off x="1966916" y="163513"/>
            <a:ext cx="18097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spcBef>
                <a:spcPts val="1000"/>
              </a:spcBef>
              <a:buClr>
                <a:srgbClr val="67202F"/>
              </a:buClr>
              <a:buSzPct val="90000"/>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eaLnBrk="0" fontAlgn="base" hangingPunct="0">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eaLnBrk="0" fontAlgn="base" hangingPunct="0">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eaLnBrk="0" fontAlgn="base" hangingPunct="0">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eaLnBrk="0" fontAlgn="base" hangingPunct="0">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2000" dirty="0">
              <a:solidFill>
                <a:srgbClr val="000000"/>
              </a:solidFill>
              <a:cs typeface="Arial" panose="020B0604020202020204" pitchFamily="34" charset="0"/>
            </a:endParaRPr>
          </a:p>
          <a:p>
            <a:pPr eaLnBrk="1" hangingPunct="1">
              <a:spcBef>
                <a:spcPct val="0"/>
              </a:spcBef>
              <a:buClrTx/>
              <a:buSzTx/>
              <a:buFontTx/>
              <a:buNone/>
            </a:pPr>
            <a:endParaRPr lang="en-US" altLang="en-US" sz="2000" dirty="0">
              <a:solidFill>
                <a:srgbClr val="000000"/>
              </a:solidFill>
              <a:cs typeface="Arial" panose="020B0604020202020204" pitchFamily="34" charset="0"/>
            </a:endParaRPr>
          </a:p>
        </p:txBody>
      </p:sp>
      <p:sp>
        <p:nvSpPr>
          <p:cNvPr id="30727" name="Text Box 4"/>
          <p:cNvSpPr txBox="1">
            <a:spLocks noChangeArrowheads="1"/>
          </p:cNvSpPr>
          <p:nvPr/>
        </p:nvSpPr>
        <p:spPr bwMode="auto">
          <a:xfrm>
            <a:off x="8153400" y="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1800" b="0" dirty="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1605585" y="3062805"/>
            <a:ext cx="8863664" cy="1420615"/>
          </a:xfrm>
          <a:prstGeom prst="rect">
            <a:avLst/>
          </a:prstGeom>
        </p:spPr>
      </p:pic>
    </p:spTree>
    <p:extLst>
      <p:ext uri="{BB962C8B-B14F-4D97-AF65-F5344CB8AC3E}">
        <p14:creationId xmlns:p14="http://schemas.microsoft.com/office/powerpoint/2010/main" val="1741951930"/>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NJ AARP TaxAide</a:t>
            </a:r>
            <a:endParaRPr lang="en-US" dirty="0"/>
          </a:p>
        </p:txBody>
      </p:sp>
      <p:sp>
        <p:nvSpPr>
          <p:cNvPr id="4"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8BBA531-1DDC-424F-811B-739D93ECC0AA}" type="slidenum">
              <a:rPr lang="en-US" altLang="en-US" smtClean="0"/>
              <a:pPr/>
              <a:t>38</a:t>
            </a:fld>
            <a:endParaRPr lang="en-US" altLang="en-US" dirty="0"/>
          </a:p>
        </p:txBody>
      </p:sp>
      <p:sp>
        <p:nvSpPr>
          <p:cNvPr id="3" name="Content Placeholder 2"/>
          <p:cNvSpPr>
            <a:spLocks noGrp="1"/>
          </p:cNvSpPr>
          <p:nvPr>
            <p:ph sz="quarter" idx="12"/>
          </p:nvPr>
        </p:nvSpPr>
        <p:spPr/>
        <p:txBody>
          <a:bodyPr/>
          <a:lstStyle/>
          <a:p>
            <a:r>
              <a:rPr lang="en-US" altLang="en-US" dirty="0"/>
              <a:t>Credit worth up to $2,500 per student</a:t>
            </a:r>
          </a:p>
          <a:p>
            <a:pPr lvl="1"/>
            <a:r>
              <a:rPr lang="en-US" altLang="en-US" dirty="0"/>
              <a:t>100% of first $2,000 of expenses</a:t>
            </a:r>
          </a:p>
          <a:p>
            <a:pPr lvl="1"/>
            <a:r>
              <a:rPr lang="en-US" altLang="en-US" dirty="0"/>
              <a:t>25% of second $2,000 of expenses</a:t>
            </a:r>
          </a:p>
          <a:p>
            <a:pPr lvl="1"/>
            <a:r>
              <a:rPr lang="en-US" altLang="en-US" dirty="0"/>
              <a:t>Generally 40% refundable</a:t>
            </a:r>
            <a:r>
              <a:rPr lang="en-US" altLang="en-US" dirty="0" smtClean="0">
                <a:solidFill>
                  <a:srgbClr val="FF0000"/>
                </a:solidFill>
              </a:rPr>
              <a:t>*</a:t>
            </a:r>
            <a:r>
              <a:rPr lang="en-US" altLang="en-US" dirty="0" smtClean="0"/>
              <a:t>; rest is non-refundable</a:t>
            </a:r>
            <a:r>
              <a:rPr lang="en-US" altLang="en-US" dirty="0"/>
              <a:t/>
            </a:r>
            <a:br>
              <a:rPr lang="en-US" altLang="en-US" dirty="0"/>
            </a:br>
            <a:endParaRPr lang="en-US" altLang="en-US" dirty="0"/>
          </a:p>
          <a:p>
            <a:pPr marL="976313" indent="0">
              <a:buNone/>
            </a:pPr>
            <a:r>
              <a:rPr lang="en-US" altLang="en-US" sz="2400" dirty="0">
                <a:solidFill>
                  <a:srgbClr val="FF0000"/>
                </a:solidFill>
              </a:rPr>
              <a:t>*</a:t>
            </a:r>
            <a:r>
              <a:rPr lang="en-US" altLang="en-US" sz="2400" dirty="0"/>
              <a:t>Not refundable if student under age 24 and meets certain requirements </a:t>
            </a:r>
            <a:r>
              <a:rPr lang="en-US" altLang="en-US" sz="2400" dirty="0" smtClean="0"/>
              <a:t>(4012 Page </a:t>
            </a:r>
            <a:r>
              <a:rPr lang="en-US" altLang="en-US" sz="2400" dirty="0"/>
              <a:t>J-9)</a:t>
            </a:r>
          </a:p>
          <a:p>
            <a:pPr lvl="1"/>
            <a:endParaRPr lang="en-US" altLang="en-US" dirty="0"/>
          </a:p>
        </p:txBody>
      </p:sp>
      <p:sp>
        <p:nvSpPr>
          <p:cNvPr id="34818" name="Title 1"/>
          <p:cNvSpPr>
            <a:spLocks noGrp="1"/>
          </p:cNvSpPr>
          <p:nvPr>
            <p:ph type="title"/>
          </p:nvPr>
        </p:nvSpPr>
        <p:spPr/>
        <p:txBody>
          <a:bodyPr/>
          <a:lstStyle/>
          <a:p>
            <a:r>
              <a:rPr lang="en-US" altLang="en-US" dirty="0"/>
              <a:t>Credits: Education Credits - AOC</a:t>
            </a:r>
          </a:p>
        </p:txBody>
      </p:sp>
    </p:spTree>
    <p:extLst>
      <p:ext uri="{BB962C8B-B14F-4D97-AF65-F5344CB8AC3E}">
        <p14:creationId xmlns:p14="http://schemas.microsoft.com/office/powerpoint/2010/main" val="3391679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NJ AARP TaxAide</a:t>
            </a:r>
            <a:endParaRPr lang="en-US" dirty="0"/>
          </a:p>
        </p:txBody>
      </p:sp>
      <p:sp>
        <p:nvSpPr>
          <p:cNvPr id="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1B6F7D1-9C90-41D8-A504-35E490BBEF19}" type="slidenum">
              <a:rPr lang="en-US" altLang="en-US" smtClean="0"/>
              <a:pPr/>
              <a:t>39</a:t>
            </a:fld>
            <a:endParaRPr lang="en-US" altLang="en-US" dirty="0"/>
          </a:p>
        </p:txBody>
      </p:sp>
      <p:sp>
        <p:nvSpPr>
          <p:cNvPr id="3" name="Content Placeholder 2"/>
          <p:cNvSpPr>
            <a:spLocks noGrp="1"/>
          </p:cNvSpPr>
          <p:nvPr>
            <p:ph sz="quarter" idx="12"/>
          </p:nvPr>
        </p:nvSpPr>
        <p:spPr>
          <a:xfrm>
            <a:off x="1278833" y="1447800"/>
            <a:ext cx="9753600" cy="4648199"/>
          </a:xfrm>
        </p:spPr>
        <p:txBody>
          <a:bodyPr>
            <a:normAutofit fontScale="92500" lnSpcReduction="10000"/>
          </a:bodyPr>
          <a:lstStyle/>
          <a:p>
            <a:r>
              <a:rPr lang="en-US" altLang="en-US" dirty="0"/>
              <a:t>Can be taken only four tax years</a:t>
            </a:r>
          </a:p>
          <a:p>
            <a:r>
              <a:rPr lang="en-US" altLang="en-US" dirty="0"/>
              <a:t>First four years of academic credit after high school </a:t>
            </a:r>
          </a:p>
          <a:p>
            <a:r>
              <a:rPr lang="en-US" altLang="en-US" dirty="0"/>
              <a:t>Student is a candidate for a </a:t>
            </a:r>
            <a:r>
              <a:rPr lang="en-US" altLang="en-US" dirty="0" smtClean="0"/>
              <a:t>degree (includes certificate or other credential) </a:t>
            </a:r>
          </a:p>
          <a:p>
            <a:pPr marL="340995" indent="-340995"/>
            <a:r>
              <a:rPr lang="en-US" altLang="en-US" dirty="0"/>
              <a:t>Minimum of half-time workload as set by school for at least one term</a:t>
            </a:r>
            <a:endParaRPr lang="en-US" dirty="0"/>
          </a:p>
          <a:p>
            <a:pPr marL="340995" indent="-340995"/>
            <a:r>
              <a:rPr lang="en-US" altLang="en-US" dirty="0"/>
              <a:t>No felony drug convictions</a:t>
            </a:r>
            <a:endParaRPr lang="en-US" altLang="en-US" dirty="0">
              <a:cs typeface="Calibri"/>
            </a:endParaRPr>
          </a:p>
          <a:p>
            <a:pPr marL="340995" indent="-340995"/>
            <a:r>
              <a:rPr lang="en-US" altLang="en-US" dirty="0"/>
              <a:t>Phased out for AGI greater than $80,000 ($160,000 MFJ</a:t>
            </a:r>
            <a:r>
              <a:rPr lang="en-US" altLang="en-US" dirty="0" smtClean="0"/>
              <a:t>)</a:t>
            </a:r>
            <a:r>
              <a:rPr lang="en-US" altLang="en-US" dirty="0"/>
              <a:t>	</a:t>
            </a:r>
          </a:p>
        </p:txBody>
      </p:sp>
      <p:sp>
        <p:nvSpPr>
          <p:cNvPr id="35842" name="Title 1"/>
          <p:cNvSpPr>
            <a:spLocks noGrp="1"/>
          </p:cNvSpPr>
          <p:nvPr>
            <p:ph type="title"/>
          </p:nvPr>
        </p:nvSpPr>
        <p:spPr/>
        <p:txBody>
          <a:bodyPr/>
          <a:lstStyle/>
          <a:p>
            <a:r>
              <a:rPr lang="en-US" altLang="en-US" dirty="0"/>
              <a:t>Credits: Education Credits - AOC</a:t>
            </a:r>
          </a:p>
        </p:txBody>
      </p:sp>
    </p:spTree>
    <p:extLst>
      <p:ext uri="{BB962C8B-B14F-4D97-AF65-F5344CB8AC3E}">
        <p14:creationId xmlns:p14="http://schemas.microsoft.com/office/powerpoint/2010/main" val="1489113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NJ AARP TaxAide</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4</a:t>
            </a:fld>
            <a:endParaRPr lang="en-US" altLang="en-US" dirty="0"/>
          </a:p>
        </p:txBody>
      </p:sp>
      <p:sp>
        <p:nvSpPr>
          <p:cNvPr id="9218" name="Rectangle 2"/>
          <p:cNvSpPr>
            <a:spLocks noGrp="1" noChangeArrowheads="1"/>
          </p:cNvSpPr>
          <p:nvPr>
            <p:ph sz="quarter" idx="12"/>
          </p:nvPr>
        </p:nvSpPr>
        <p:spPr/>
        <p:txBody>
          <a:bodyPr>
            <a:normAutofit lnSpcReduction="10000"/>
          </a:bodyPr>
          <a:lstStyle/>
          <a:p>
            <a:r>
              <a:rPr lang="en-GB" altLang="en-US" dirty="0"/>
              <a:t>Married on last day of </a:t>
            </a:r>
            <a:r>
              <a:rPr lang="en-GB" altLang="en-US" dirty="0" smtClean="0"/>
              <a:t>year</a:t>
            </a:r>
          </a:p>
          <a:p>
            <a:pPr lvl="1"/>
            <a:r>
              <a:rPr lang="en-GB" altLang="en-US" dirty="0" smtClean="0"/>
              <a:t>Married and living together</a:t>
            </a:r>
          </a:p>
          <a:p>
            <a:pPr lvl="1"/>
            <a:r>
              <a:rPr lang="en-GB" altLang="en-US" dirty="0" smtClean="0"/>
              <a:t>Living apart but not legally separated or divorced</a:t>
            </a:r>
          </a:p>
          <a:p>
            <a:pPr lvl="1"/>
            <a:r>
              <a:rPr lang="en-GB" altLang="en-US" dirty="0" smtClean="0"/>
              <a:t>Separated but divorce decree not final</a:t>
            </a:r>
            <a:endParaRPr lang="en-GB" altLang="en-US" dirty="0"/>
          </a:p>
          <a:p>
            <a:pPr lvl="1"/>
            <a:r>
              <a:rPr lang="en-GB" altLang="en-US" dirty="0"/>
              <a:t>C</a:t>
            </a:r>
            <a:r>
              <a:rPr lang="en-GB" altLang="en-US" dirty="0" smtClean="0"/>
              <a:t>ommon </a:t>
            </a:r>
            <a:r>
              <a:rPr lang="en-GB" altLang="en-US" dirty="0"/>
              <a:t>law </a:t>
            </a:r>
            <a:r>
              <a:rPr lang="en-GB" altLang="en-US" dirty="0" smtClean="0"/>
              <a:t>marriage does not apply in NJ </a:t>
            </a:r>
            <a:endParaRPr lang="en-GB" altLang="en-US" dirty="0"/>
          </a:p>
          <a:p>
            <a:r>
              <a:rPr lang="en-GB" altLang="en-US" dirty="0"/>
              <a:t>Spouse died during current year/not remarried</a:t>
            </a:r>
          </a:p>
          <a:p>
            <a:pPr>
              <a:buFont typeface="Wingdings" panose="05000000000000000000" pitchFamily="2" charset="2"/>
              <a:buChar char="Ø"/>
            </a:pPr>
            <a:r>
              <a:rPr lang="en-GB" altLang="en-US" dirty="0"/>
              <a:t>Generally, most advantageous filing status</a:t>
            </a:r>
          </a:p>
        </p:txBody>
      </p:sp>
      <p:sp>
        <p:nvSpPr>
          <p:cNvPr id="23554" name="Rectangle 1"/>
          <p:cNvSpPr>
            <a:spLocks noGrp="1" noChangeArrowheads="1"/>
          </p:cNvSpPr>
          <p:nvPr>
            <p:ph type="title"/>
          </p:nvPr>
        </p:nvSpPr>
        <p:spPr/>
        <p:txBody>
          <a:bodyPr/>
          <a:lstStyle/>
          <a:p>
            <a:r>
              <a:rPr lang="en-GB" altLang="en-US" dirty="0"/>
              <a:t>Filing Status: Married Filing Jointly (MFJ)</a:t>
            </a:r>
          </a:p>
        </p:txBody>
      </p:sp>
      <p:sp>
        <p:nvSpPr>
          <p:cNvPr id="23558" name="Text Box 3"/>
          <p:cNvSpPr txBox="1">
            <a:spLocks noChangeArrowheads="1"/>
          </p:cNvSpPr>
          <p:nvPr/>
        </p:nvSpPr>
        <p:spPr bwMode="auto">
          <a:xfrm>
            <a:off x="8229600" y="6096003"/>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1800" dirty="0">
              <a:solidFill>
                <a:srgbClr val="3333FF"/>
              </a:solidFill>
              <a:cs typeface="Calibri" panose="020F0502020204030204" pitchFamily="34" charset="0"/>
            </a:endParaRPr>
          </a:p>
        </p:txBody>
      </p:sp>
    </p:spTree>
    <p:extLst>
      <p:ext uri="{BB962C8B-B14F-4D97-AF65-F5344CB8AC3E}">
        <p14:creationId xmlns:p14="http://schemas.microsoft.com/office/powerpoint/2010/main" val="42506600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8">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352800" y="6200968"/>
            <a:ext cx="3451225" cy="365125"/>
          </a:xfrm>
        </p:spPr>
        <p:txBody>
          <a:bodyPr/>
          <a:lstStyle/>
          <a:p>
            <a:r>
              <a:rPr lang="en-US" smtClean="0"/>
              <a:t>NJ AARP TaxAide</a:t>
            </a:r>
            <a:endParaRPr lang="en-US" dirty="0"/>
          </a:p>
        </p:txBody>
      </p:sp>
      <p:sp>
        <p:nvSpPr>
          <p:cNvPr id="5" name="Slide Number Placeholder 4"/>
          <p:cNvSpPr>
            <a:spLocks noGrp="1"/>
          </p:cNvSpPr>
          <p:nvPr>
            <p:ph type="sldNum" sz="quarter" idx="11"/>
          </p:nvPr>
        </p:nvSpPr>
        <p:spPr>
          <a:xfrm>
            <a:off x="1524000" y="6213478"/>
            <a:ext cx="635000" cy="365125"/>
          </a:xfrm>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3420EB1-BFC7-44A6-9DBD-36D22357F812}" type="slidenum">
              <a:rPr lang="en-US" altLang="en-US" smtClean="0"/>
              <a:pPr/>
              <a:t>40</a:t>
            </a:fld>
            <a:endParaRPr lang="en-US" altLang="en-US" dirty="0"/>
          </a:p>
        </p:txBody>
      </p:sp>
      <p:sp>
        <p:nvSpPr>
          <p:cNvPr id="3" name="Content Placeholder 2"/>
          <p:cNvSpPr>
            <a:spLocks noGrp="1"/>
          </p:cNvSpPr>
          <p:nvPr>
            <p:ph sz="quarter" idx="12"/>
          </p:nvPr>
        </p:nvSpPr>
        <p:spPr/>
        <p:txBody>
          <a:bodyPr vert="horz" lIns="91440" tIns="45720" rIns="91440" bIns="45720" rtlCol="0" anchor="t">
            <a:normAutofit/>
          </a:bodyPr>
          <a:lstStyle/>
          <a:p>
            <a:pPr marL="340995" indent="-340995"/>
            <a:r>
              <a:rPr lang="en-US" altLang="en-US" dirty="0"/>
              <a:t>Qualified expenses include course-related books, supplies and equipment (computer is considered qualified expense)</a:t>
            </a:r>
            <a:endParaRPr lang="en-US" dirty="0"/>
          </a:p>
          <a:p>
            <a:pPr lvl="1" indent="-337820"/>
            <a:r>
              <a:rPr lang="en-US" altLang="en-US" dirty="0"/>
              <a:t>Can be purchased anywhere</a:t>
            </a:r>
            <a:endParaRPr lang="en-US" altLang="en-US" dirty="0">
              <a:cs typeface="Calibri"/>
            </a:endParaRPr>
          </a:p>
          <a:p>
            <a:pPr marL="0" indent="0">
              <a:buNone/>
            </a:pPr>
            <a:endParaRPr lang="en-US" altLang="en-US" dirty="0"/>
          </a:p>
        </p:txBody>
      </p:sp>
      <p:sp>
        <p:nvSpPr>
          <p:cNvPr id="37890" name="Title 1"/>
          <p:cNvSpPr>
            <a:spLocks noGrp="1"/>
          </p:cNvSpPr>
          <p:nvPr>
            <p:ph type="title"/>
          </p:nvPr>
        </p:nvSpPr>
        <p:spPr/>
        <p:txBody>
          <a:bodyPr/>
          <a:lstStyle/>
          <a:p>
            <a:r>
              <a:rPr lang="en-US" altLang="en-US" dirty="0"/>
              <a:t>Credits: Education Credits - AOC</a:t>
            </a:r>
          </a:p>
        </p:txBody>
      </p:sp>
    </p:spTree>
    <p:extLst>
      <p:ext uri="{BB962C8B-B14F-4D97-AF65-F5344CB8AC3E}">
        <p14:creationId xmlns:p14="http://schemas.microsoft.com/office/powerpoint/2010/main" val="3797559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581400" y="6191828"/>
            <a:ext cx="3451225" cy="365125"/>
          </a:xfrm>
        </p:spPr>
        <p:txBody>
          <a:bodyPr/>
          <a:lstStyle/>
          <a:p>
            <a:r>
              <a:rPr lang="en-US" smtClean="0"/>
              <a:t>NJ AARP TaxAide</a:t>
            </a:r>
            <a:endParaRPr lang="en-US" dirty="0"/>
          </a:p>
        </p:txBody>
      </p:sp>
      <p:sp>
        <p:nvSpPr>
          <p:cNvPr id="4" name="Slide Number Placeholder 3"/>
          <p:cNvSpPr>
            <a:spLocks noGrp="1"/>
          </p:cNvSpPr>
          <p:nvPr>
            <p:ph type="sldNum" sz="quarter" idx="11"/>
          </p:nvPr>
        </p:nvSpPr>
        <p:spPr>
          <a:xfrm>
            <a:off x="1524000" y="6213478"/>
            <a:ext cx="635000" cy="365125"/>
          </a:xfrm>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5ABE86-3E34-4057-B8EB-93438BC18DEF}" type="slidenum">
              <a:rPr lang="en-US" altLang="en-US" smtClean="0"/>
              <a:pPr/>
              <a:t>41</a:t>
            </a:fld>
            <a:endParaRPr lang="en-US" altLang="en-US" dirty="0"/>
          </a:p>
        </p:txBody>
      </p:sp>
      <p:sp>
        <p:nvSpPr>
          <p:cNvPr id="3" name="Content Placeholder 2"/>
          <p:cNvSpPr>
            <a:spLocks noGrp="1"/>
          </p:cNvSpPr>
          <p:nvPr>
            <p:ph sz="quarter" idx="12"/>
          </p:nvPr>
        </p:nvSpPr>
        <p:spPr/>
        <p:txBody>
          <a:bodyPr/>
          <a:lstStyle/>
          <a:p>
            <a:r>
              <a:rPr lang="en-US" altLang="en-US" dirty="0" smtClean="0"/>
              <a:t>Credit worth up to $2,000 per RETURN, no matter how many eligible students</a:t>
            </a:r>
            <a:endParaRPr lang="en-US" altLang="en-US" dirty="0"/>
          </a:p>
          <a:p>
            <a:pPr lvl="1"/>
            <a:r>
              <a:rPr lang="en-US" altLang="en-US" dirty="0"/>
              <a:t>20% of first $10,000 of expenses</a:t>
            </a:r>
          </a:p>
          <a:p>
            <a:pPr lvl="1"/>
            <a:r>
              <a:rPr lang="en-US" altLang="en-US" dirty="0"/>
              <a:t>Not a refundable credit</a:t>
            </a:r>
          </a:p>
          <a:p>
            <a:r>
              <a:rPr lang="en-US" altLang="en-US" dirty="0"/>
              <a:t>Felony drug conviction not a  disqualifier</a:t>
            </a:r>
          </a:p>
          <a:p>
            <a:pPr lvl="1"/>
            <a:endParaRPr lang="en-US" altLang="en-US" dirty="0"/>
          </a:p>
          <a:p>
            <a:endParaRPr lang="en-US" altLang="en-US" dirty="0"/>
          </a:p>
        </p:txBody>
      </p:sp>
      <p:sp>
        <p:nvSpPr>
          <p:cNvPr id="38914" name="Title 1"/>
          <p:cNvSpPr>
            <a:spLocks noGrp="1"/>
          </p:cNvSpPr>
          <p:nvPr>
            <p:ph type="title"/>
          </p:nvPr>
        </p:nvSpPr>
        <p:spPr/>
        <p:txBody>
          <a:bodyPr/>
          <a:lstStyle/>
          <a:p>
            <a:r>
              <a:rPr lang="en-US" altLang="en-US" dirty="0"/>
              <a:t>Credits: Education Credits - LLC</a:t>
            </a:r>
          </a:p>
        </p:txBody>
      </p:sp>
    </p:spTree>
    <p:extLst>
      <p:ext uri="{BB962C8B-B14F-4D97-AF65-F5344CB8AC3E}">
        <p14:creationId xmlns:p14="http://schemas.microsoft.com/office/powerpoint/2010/main" val="38190507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657600" y="6191828"/>
            <a:ext cx="3451225" cy="365125"/>
          </a:xfrm>
        </p:spPr>
        <p:txBody>
          <a:bodyPr/>
          <a:lstStyle/>
          <a:p>
            <a:r>
              <a:rPr lang="en-US" smtClean="0"/>
              <a:t>NJ AARP TaxAide</a:t>
            </a:r>
            <a:endParaRPr lang="en-US" dirty="0"/>
          </a:p>
        </p:txBody>
      </p:sp>
      <p:sp>
        <p:nvSpPr>
          <p:cNvPr id="4" name="Slide Number Placeholder 3"/>
          <p:cNvSpPr>
            <a:spLocks noGrp="1"/>
          </p:cNvSpPr>
          <p:nvPr>
            <p:ph type="sldNum" sz="quarter" idx="11"/>
          </p:nvPr>
        </p:nvSpPr>
        <p:spPr>
          <a:xfrm>
            <a:off x="1524000" y="6213478"/>
            <a:ext cx="635000" cy="365125"/>
          </a:xfrm>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482792F-4A66-43A0-AEFA-760DA2888CD5}" type="slidenum">
              <a:rPr lang="en-US" altLang="en-US" smtClean="0"/>
              <a:pPr/>
              <a:t>42</a:t>
            </a:fld>
            <a:endParaRPr lang="en-US" altLang="en-US" dirty="0"/>
          </a:p>
        </p:txBody>
      </p:sp>
      <p:sp>
        <p:nvSpPr>
          <p:cNvPr id="3" name="Content Placeholder 2"/>
          <p:cNvSpPr>
            <a:spLocks noGrp="1"/>
          </p:cNvSpPr>
          <p:nvPr>
            <p:ph sz="quarter" idx="12"/>
          </p:nvPr>
        </p:nvSpPr>
        <p:spPr/>
        <p:txBody>
          <a:bodyPr vert="horz" lIns="91440" tIns="45720" rIns="91440" bIns="45720" rtlCol="0" anchor="t">
            <a:normAutofit/>
          </a:bodyPr>
          <a:lstStyle/>
          <a:p>
            <a:pPr marL="340995" indent="-340995"/>
            <a:r>
              <a:rPr lang="en-US" altLang="en-US" dirty="0"/>
              <a:t>No limit on number of years</a:t>
            </a:r>
            <a:endParaRPr lang="en-US" dirty="0"/>
          </a:p>
          <a:p>
            <a:pPr marL="340995" indent="-340995"/>
            <a:r>
              <a:rPr lang="en-US" altLang="en-US" dirty="0"/>
              <a:t>No minimum amount of course workload</a:t>
            </a:r>
            <a:endParaRPr lang="en-US" altLang="en-US" dirty="0">
              <a:cs typeface="Calibri"/>
            </a:endParaRPr>
          </a:p>
          <a:p>
            <a:pPr marL="340995" indent="-340995"/>
            <a:r>
              <a:rPr lang="en-US" altLang="en-US" dirty="0"/>
              <a:t>Not required to pursue a degree</a:t>
            </a:r>
            <a:endParaRPr lang="en-US" altLang="en-US" dirty="0">
              <a:cs typeface="Calibri"/>
            </a:endParaRPr>
          </a:p>
          <a:p>
            <a:pPr lvl="1" indent="-337820"/>
            <a:r>
              <a:rPr lang="en-US" altLang="en-US" dirty="0"/>
              <a:t>If not toward a degree, must be to </a:t>
            </a:r>
            <a:r>
              <a:rPr lang="en-US" altLang="en-US" u="sng" dirty="0"/>
              <a:t>acquire or improve job skills</a:t>
            </a:r>
            <a:endParaRPr lang="en-US" altLang="en-US" u="sng" dirty="0">
              <a:cs typeface="Calibri"/>
            </a:endParaRPr>
          </a:p>
          <a:p>
            <a:pPr marL="0" indent="0">
              <a:buNone/>
            </a:pPr>
            <a:endParaRPr lang="en-US" altLang="en-US" dirty="0"/>
          </a:p>
          <a:p>
            <a:pPr lvl="1"/>
            <a:endParaRPr lang="en-US" altLang="en-US" dirty="0"/>
          </a:p>
        </p:txBody>
      </p:sp>
      <p:sp>
        <p:nvSpPr>
          <p:cNvPr id="39938" name="Title 1"/>
          <p:cNvSpPr>
            <a:spLocks noGrp="1"/>
          </p:cNvSpPr>
          <p:nvPr>
            <p:ph type="title"/>
          </p:nvPr>
        </p:nvSpPr>
        <p:spPr/>
        <p:txBody>
          <a:bodyPr/>
          <a:lstStyle/>
          <a:p>
            <a:r>
              <a:rPr lang="en-US" altLang="en-US" dirty="0"/>
              <a:t>Credits: Education Credits - LLC</a:t>
            </a:r>
          </a:p>
        </p:txBody>
      </p:sp>
    </p:spTree>
    <p:extLst>
      <p:ext uri="{BB962C8B-B14F-4D97-AF65-F5344CB8AC3E}">
        <p14:creationId xmlns:p14="http://schemas.microsoft.com/office/powerpoint/2010/main" val="263589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810000" y="6191828"/>
            <a:ext cx="3451225" cy="365125"/>
          </a:xfrm>
        </p:spPr>
        <p:txBody>
          <a:bodyPr/>
          <a:lstStyle/>
          <a:p>
            <a:r>
              <a:rPr lang="en-US" smtClean="0"/>
              <a:t>NJ AARP TaxAide</a:t>
            </a:r>
            <a:endParaRPr lang="en-US" dirty="0"/>
          </a:p>
        </p:txBody>
      </p:sp>
      <p:sp>
        <p:nvSpPr>
          <p:cNvPr id="5" name="Slide Number Placeholder 4"/>
          <p:cNvSpPr>
            <a:spLocks noGrp="1"/>
          </p:cNvSpPr>
          <p:nvPr>
            <p:ph type="sldNum" sz="quarter" idx="11"/>
          </p:nvPr>
        </p:nvSpPr>
        <p:spPr>
          <a:xfrm>
            <a:off x="1524000" y="6213478"/>
            <a:ext cx="635000" cy="365125"/>
          </a:xfrm>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1067355-A10A-483E-B496-14AF005DF526}" type="slidenum">
              <a:rPr lang="en-US" altLang="en-US" smtClean="0"/>
              <a:pPr/>
              <a:t>43</a:t>
            </a:fld>
            <a:endParaRPr lang="en-US" altLang="en-US" dirty="0"/>
          </a:p>
        </p:txBody>
      </p:sp>
      <p:sp>
        <p:nvSpPr>
          <p:cNvPr id="3" name="Content Placeholder 2"/>
          <p:cNvSpPr>
            <a:spLocks noGrp="1"/>
          </p:cNvSpPr>
          <p:nvPr>
            <p:ph sz="quarter" idx="12"/>
          </p:nvPr>
        </p:nvSpPr>
        <p:spPr/>
        <p:txBody>
          <a:bodyPr>
            <a:normAutofit/>
          </a:bodyPr>
          <a:lstStyle/>
          <a:p>
            <a:r>
              <a:rPr lang="en-US" altLang="en-US" dirty="0"/>
              <a:t>Qualified expenses include tuition and fees </a:t>
            </a:r>
            <a:r>
              <a:rPr lang="en-US" altLang="en-US" dirty="0" smtClean="0"/>
              <a:t>only</a:t>
            </a:r>
          </a:p>
          <a:p>
            <a:pPr lvl="1"/>
            <a:r>
              <a:rPr lang="en-US" altLang="en-US" dirty="0" smtClean="0"/>
              <a:t>Books </a:t>
            </a:r>
            <a:r>
              <a:rPr lang="en-US" altLang="en-US" dirty="0"/>
              <a:t>only if MUST be purchased from school as a condition of </a:t>
            </a:r>
            <a:r>
              <a:rPr lang="en-US" altLang="en-US" dirty="0" smtClean="0"/>
              <a:t>enrollment</a:t>
            </a:r>
            <a:endParaRPr lang="en-US" altLang="en-US" dirty="0"/>
          </a:p>
          <a:p>
            <a:r>
              <a:rPr lang="en-US" altLang="en-US" dirty="0"/>
              <a:t>Phased out for AGI greater than $55,000 ($110,000 if MFJ)</a:t>
            </a:r>
          </a:p>
          <a:p>
            <a:pPr lvl="1"/>
            <a:endParaRPr lang="en-US" altLang="en-US" dirty="0"/>
          </a:p>
          <a:p>
            <a:pPr lvl="1"/>
            <a:endParaRPr lang="en-US" altLang="en-US" dirty="0"/>
          </a:p>
          <a:p>
            <a:endParaRPr lang="en-US" altLang="en-US" dirty="0"/>
          </a:p>
        </p:txBody>
      </p:sp>
      <p:sp>
        <p:nvSpPr>
          <p:cNvPr id="40962" name="Title 1"/>
          <p:cNvSpPr>
            <a:spLocks noGrp="1"/>
          </p:cNvSpPr>
          <p:nvPr>
            <p:ph type="title"/>
          </p:nvPr>
        </p:nvSpPr>
        <p:spPr/>
        <p:txBody>
          <a:bodyPr/>
          <a:lstStyle/>
          <a:p>
            <a:r>
              <a:rPr lang="en-US" altLang="en-US" dirty="0"/>
              <a:t>Credits: Education Credits - LLC</a:t>
            </a:r>
          </a:p>
        </p:txBody>
      </p:sp>
    </p:spTree>
    <p:extLst>
      <p:ext uri="{BB962C8B-B14F-4D97-AF65-F5344CB8AC3E}">
        <p14:creationId xmlns:p14="http://schemas.microsoft.com/office/powerpoint/2010/main" val="387265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NJ AARP TaxAide</a:t>
            </a:r>
            <a:endParaRPr lang="en-US" dirty="0"/>
          </a:p>
        </p:txBody>
      </p:sp>
      <p:sp>
        <p:nvSpPr>
          <p:cNvPr id="3" name="Slide Number Placeholder 2"/>
          <p:cNvSpPr>
            <a:spLocks noGrp="1"/>
          </p:cNvSpPr>
          <p:nvPr>
            <p:ph type="sldNum" sz="quarter" idx="11"/>
          </p:nvPr>
        </p:nvSpPr>
        <p:spPr/>
        <p:txBody>
          <a:bodyPr/>
          <a:lstStyle/>
          <a:p>
            <a:pPr>
              <a:defRPr/>
            </a:pPr>
            <a:fld id="{AE820BBC-AC8A-41A2-B5A2-A38EDA688333}" type="slidenum">
              <a:rPr lang="en-US" altLang="en-US" smtClean="0"/>
              <a:pPr>
                <a:defRPr/>
              </a:pPr>
              <a:t>44</a:t>
            </a:fld>
            <a:endParaRPr lang="en-US" altLang="en-US" dirty="0"/>
          </a:p>
        </p:txBody>
      </p:sp>
      <p:sp>
        <p:nvSpPr>
          <p:cNvPr id="4" name="Content Placeholder 3"/>
          <p:cNvSpPr>
            <a:spLocks noGrp="1"/>
          </p:cNvSpPr>
          <p:nvPr>
            <p:ph sz="quarter" idx="12"/>
          </p:nvPr>
        </p:nvSpPr>
        <p:spPr/>
        <p:txBody>
          <a:bodyPr/>
          <a:lstStyle/>
          <a:p>
            <a:r>
              <a:rPr lang="en-US" dirty="0"/>
              <a:t>$500 </a:t>
            </a:r>
            <a:r>
              <a:rPr lang="en-US" u="sng" dirty="0"/>
              <a:t>non-refundable</a:t>
            </a:r>
            <a:r>
              <a:rPr lang="en-US" dirty="0"/>
              <a:t> </a:t>
            </a:r>
            <a:r>
              <a:rPr lang="en-US" dirty="0" smtClean="0"/>
              <a:t>credit</a:t>
            </a:r>
            <a:endParaRPr lang="en-US" dirty="0"/>
          </a:p>
          <a:p>
            <a:r>
              <a:rPr lang="en-US" dirty="0"/>
              <a:t>For dependents who do not qualify for the Child Tax </a:t>
            </a:r>
            <a:r>
              <a:rPr lang="en-US" dirty="0" smtClean="0"/>
              <a:t>Credit</a:t>
            </a:r>
          </a:p>
          <a:p>
            <a:pPr lvl="1"/>
            <a:r>
              <a:rPr lang="en-US" dirty="0" smtClean="0"/>
              <a:t>E.g. - dependent </a:t>
            </a:r>
            <a:r>
              <a:rPr lang="en-US" dirty="0"/>
              <a:t>parent or </a:t>
            </a:r>
            <a:r>
              <a:rPr lang="en-US" dirty="0" smtClean="0"/>
              <a:t>sibling</a:t>
            </a:r>
          </a:p>
          <a:p>
            <a:pPr marL="576262" lvl="1" indent="0">
              <a:buNone/>
            </a:pPr>
            <a:r>
              <a:rPr lang="en-US" dirty="0"/>
              <a:t> </a:t>
            </a:r>
            <a:r>
              <a:rPr lang="en-US" dirty="0" smtClean="0"/>
              <a:t>           - dependent child who is age 17+</a:t>
            </a:r>
          </a:p>
          <a:p>
            <a:pPr marL="576262" lvl="1" indent="0">
              <a:buNone/>
            </a:pPr>
            <a:r>
              <a:rPr lang="en-US" dirty="0" smtClean="0"/>
              <a:t>            - dependent child who does not have Social Security #</a:t>
            </a:r>
            <a:endParaRPr lang="en-US" dirty="0"/>
          </a:p>
        </p:txBody>
      </p:sp>
      <p:sp>
        <p:nvSpPr>
          <p:cNvPr id="5" name="Title 4"/>
          <p:cNvSpPr>
            <a:spLocks noGrp="1"/>
          </p:cNvSpPr>
          <p:nvPr>
            <p:ph type="title"/>
          </p:nvPr>
        </p:nvSpPr>
        <p:spPr/>
        <p:txBody>
          <a:bodyPr/>
          <a:lstStyle/>
          <a:p>
            <a:r>
              <a:rPr lang="en-US" dirty="0"/>
              <a:t>Credits: Credit for Other Dependents</a:t>
            </a:r>
          </a:p>
        </p:txBody>
      </p:sp>
    </p:spTree>
    <p:extLst>
      <p:ext uri="{BB962C8B-B14F-4D97-AF65-F5344CB8AC3E}">
        <p14:creationId xmlns:p14="http://schemas.microsoft.com/office/powerpoint/2010/main" val="19864184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NJ AARP TaxAide</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p:txBody>
          <a:bodyPr vert="horz" lIns="91440" tIns="45720" rIns="91440" bIns="45720" rtlCol="0" anchor="t">
            <a:normAutofit/>
          </a:bodyPr>
          <a:lstStyle/>
          <a:p>
            <a:pPr marL="340995" indent="-340995"/>
            <a:r>
              <a:rPr lang="en-US" altLang="en-US" dirty="0"/>
              <a:t>Answer Caldwell questions 12 - 15</a:t>
            </a:r>
            <a:endParaRPr lang="en-US" dirty="0"/>
          </a:p>
        </p:txBody>
      </p:sp>
      <p:sp>
        <p:nvSpPr>
          <p:cNvPr id="21506" name="Rectangle 9"/>
          <p:cNvSpPr>
            <a:spLocks noGrp="1" noChangeArrowheads="1"/>
          </p:cNvSpPr>
          <p:nvPr>
            <p:ph type="title"/>
          </p:nvPr>
        </p:nvSpPr>
        <p:spPr/>
        <p:txBody>
          <a:bodyPr/>
          <a:lstStyle/>
          <a:p>
            <a:r>
              <a:rPr lang="en-GB" altLang="en-US" dirty="0"/>
              <a:t>Questions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8ED003E-1B88-4153-9BF3-082D22E16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19756"/>
            <a:ext cx="1114425" cy="1133475"/>
          </a:xfrm>
          <a:prstGeom prst="rect">
            <a:avLst/>
          </a:prstGeom>
        </p:spPr>
      </p:pic>
    </p:spTree>
    <p:extLst>
      <p:ext uri="{BB962C8B-B14F-4D97-AF65-F5344CB8AC3E}">
        <p14:creationId xmlns:p14="http://schemas.microsoft.com/office/powerpoint/2010/main" val="589052514"/>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NJ AARP TaxAide</a:t>
            </a:r>
            <a:endParaRPr lang="en-US" dirty="0"/>
          </a:p>
        </p:txBody>
      </p:sp>
      <p:sp>
        <p:nvSpPr>
          <p:cNvPr id="45061" name="Slide Number Placeholder 5"/>
          <p:cNvSpPr>
            <a:spLocks noGrp="1"/>
          </p:cNvSpPr>
          <p:nvPr>
            <p:ph type="sldNum" sz="quarter" idx="11"/>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387C7B9-2C7C-4B64-BE28-CF705DFE5A05}" type="slidenum">
              <a:rPr lang="en-US" altLang="en-US" smtClean="0"/>
              <a:pPr/>
              <a:t>46</a:t>
            </a:fld>
            <a:endParaRPr lang="en-US" altLang="en-US" dirty="0"/>
          </a:p>
        </p:txBody>
      </p:sp>
      <p:sp>
        <p:nvSpPr>
          <p:cNvPr id="45059" name="Content Placeholder 2"/>
          <p:cNvSpPr>
            <a:spLocks noGrp="1"/>
          </p:cNvSpPr>
          <p:nvPr>
            <p:ph sz="quarter" idx="12"/>
          </p:nvPr>
        </p:nvSpPr>
        <p:spPr/>
        <p:txBody>
          <a:bodyPr>
            <a:normAutofit/>
          </a:bodyPr>
          <a:lstStyle/>
          <a:p>
            <a:r>
              <a:rPr lang="en-US" altLang="en-US" dirty="0"/>
              <a:t>Distributions before </a:t>
            </a:r>
            <a:r>
              <a:rPr lang="en-US" altLang="en-US" dirty="0" smtClean="0"/>
              <a:t>age 59</a:t>
            </a:r>
            <a:r>
              <a:rPr lang="en-US" altLang="en-US" dirty="0"/>
              <a:t>½ are an “early distribution”</a:t>
            </a:r>
          </a:p>
          <a:p>
            <a:r>
              <a:rPr lang="en-US" altLang="en-US" dirty="0"/>
              <a:t>Reported on Form 1099-R with Code 1 in Box 7</a:t>
            </a:r>
          </a:p>
          <a:p>
            <a:r>
              <a:rPr lang="en-US" altLang="en-US" dirty="0"/>
              <a:t>10%</a:t>
            </a:r>
            <a:r>
              <a:rPr lang="en-US" altLang="en-US" dirty="0">
                <a:solidFill>
                  <a:srgbClr val="FF0000"/>
                </a:solidFill>
              </a:rPr>
              <a:t>*</a:t>
            </a:r>
            <a:r>
              <a:rPr lang="en-US" altLang="en-US" dirty="0"/>
              <a:t> additional tax</a:t>
            </a:r>
          </a:p>
          <a:p>
            <a:r>
              <a:rPr lang="en-US" altLang="en-US" dirty="0"/>
              <a:t>There are exceptions which requires Part I of Form 5329</a:t>
            </a:r>
          </a:p>
          <a:p>
            <a:pPr marL="0" indent="0">
              <a:buNone/>
            </a:pPr>
            <a:r>
              <a:rPr lang="en-US" altLang="en-US" dirty="0"/>
              <a:t/>
            </a:r>
            <a:br>
              <a:rPr lang="en-US" altLang="en-US" dirty="0"/>
            </a:br>
            <a:r>
              <a:rPr lang="en-US" altLang="en-US" dirty="0"/>
              <a:t>     </a:t>
            </a:r>
            <a:r>
              <a:rPr lang="en-US" altLang="en-US" dirty="0">
                <a:solidFill>
                  <a:srgbClr val="FF0000"/>
                </a:solidFill>
              </a:rPr>
              <a:t>*</a:t>
            </a:r>
            <a:r>
              <a:rPr lang="en-US" altLang="en-US" dirty="0"/>
              <a:t> 25% for SIMPLE IRAs</a:t>
            </a:r>
          </a:p>
        </p:txBody>
      </p:sp>
      <p:sp>
        <p:nvSpPr>
          <p:cNvPr id="2" name="Title 1"/>
          <p:cNvSpPr>
            <a:spLocks noGrp="1"/>
          </p:cNvSpPr>
          <p:nvPr>
            <p:ph type="title"/>
          </p:nvPr>
        </p:nvSpPr>
        <p:spPr/>
        <p:txBody>
          <a:bodyPr>
            <a:normAutofit/>
          </a:bodyPr>
          <a:lstStyle/>
          <a:p>
            <a:r>
              <a:rPr lang="en-US" altLang="en-US" dirty="0"/>
              <a:t>Other Taxes: Additional Tax on IRAs</a:t>
            </a:r>
          </a:p>
        </p:txBody>
      </p:sp>
    </p:spTree>
    <p:extLst>
      <p:ext uri="{BB962C8B-B14F-4D97-AF65-F5344CB8AC3E}">
        <p14:creationId xmlns:p14="http://schemas.microsoft.com/office/powerpoint/2010/main" val="115036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NJ AARP TaxAide</a:t>
            </a:r>
            <a:endParaRPr lang="en-US" dirty="0"/>
          </a:p>
        </p:txBody>
      </p:sp>
      <p:sp>
        <p:nvSpPr>
          <p:cNvPr id="3" name="Slide Number Placeholder 2"/>
          <p:cNvSpPr>
            <a:spLocks noGrp="1"/>
          </p:cNvSpPr>
          <p:nvPr>
            <p:ph type="sldNum" sz="quarter" idx="11"/>
          </p:nvPr>
        </p:nvSpPr>
        <p:spPr/>
        <p:txBody>
          <a:bodyPr/>
          <a:lstStyle/>
          <a:p>
            <a:pPr>
              <a:defRPr/>
            </a:pPr>
            <a:fld id="{AE820BBC-AC8A-41A2-B5A2-A38EDA688333}" type="slidenum">
              <a:rPr lang="en-US" altLang="en-US" smtClean="0"/>
              <a:pPr>
                <a:defRPr/>
              </a:pPr>
              <a:t>47</a:t>
            </a:fld>
            <a:endParaRPr lang="en-US" altLang="en-US" dirty="0"/>
          </a:p>
        </p:txBody>
      </p:sp>
      <p:sp>
        <p:nvSpPr>
          <p:cNvPr id="4" name="Content Placeholder 3"/>
          <p:cNvSpPr>
            <a:spLocks noGrp="1"/>
          </p:cNvSpPr>
          <p:nvPr>
            <p:ph sz="quarter" idx="12"/>
          </p:nvPr>
        </p:nvSpPr>
        <p:spPr>
          <a:xfrm>
            <a:off x="1278833" y="1600200"/>
            <a:ext cx="9753600" cy="4184593"/>
          </a:xfrm>
        </p:spPr>
        <p:txBody>
          <a:bodyPr>
            <a:normAutofit/>
          </a:bodyPr>
          <a:lstStyle/>
          <a:p>
            <a:r>
              <a:rPr lang="en-US" dirty="0"/>
              <a:t>Review Pub 4012 </a:t>
            </a:r>
            <a:r>
              <a:rPr lang="en-US" dirty="0" smtClean="0"/>
              <a:t>Page H-4 </a:t>
            </a:r>
            <a:r>
              <a:rPr lang="en-US" i="1" dirty="0" smtClean="0"/>
              <a:t>Form </a:t>
            </a:r>
            <a:r>
              <a:rPr lang="en-US" i="1" dirty="0"/>
              <a:t>5329 </a:t>
            </a:r>
            <a:r>
              <a:rPr lang="en-US" dirty="0"/>
              <a:t>pages</a:t>
            </a:r>
          </a:p>
          <a:p>
            <a:r>
              <a:rPr lang="en-US" dirty="0"/>
              <a:t>Note the exceptions to the 10% additional tax</a:t>
            </a:r>
          </a:p>
          <a:p>
            <a:pPr lvl="1"/>
            <a:r>
              <a:rPr lang="en-US" sz="2200" dirty="0"/>
              <a:t>Note some apply to IRAs only and some do not apply to IRAs</a:t>
            </a:r>
          </a:p>
          <a:p>
            <a:r>
              <a:rPr lang="en-US" dirty="0"/>
              <a:t>Common exceptions are:</a:t>
            </a:r>
          </a:p>
          <a:p>
            <a:pPr lvl="1"/>
            <a:r>
              <a:rPr lang="en-US" altLang="en-US" sz="2000" dirty="0"/>
              <a:t>03 - Due to total and permanent </a:t>
            </a:r>
            <a:r>
              <a:rPr lang="en-US" altLang="en-US" sz="2000" dirty="0" smtClean="0"/>
              <a:t>disabled (must be disabled at time of distribution)</a:t>
            </a:r>
            <a:endParaRPr lang="en-US" altLang="en-US" sz="2000" dirty="0"/>
          </a:p>
          <a:p>
            <a:pPr lvl="1"/>
            <a:r>
              <a:rPr lang="en-US" altLang="en-US" sz="2000" dirty="0"/>
              <a:t>05 - The amount paid for medical expenses, minus &gt; </a:t>
            </a:r>
            <a:r>
              <a:rPr lang="en-US" altLang="en-US" sz="2000" dirty="0" smtClean="0"/>
              <a:t>10% </a:t>
            </a:r>
            <a:r>
              <a:rPr lang="en-US" altLang="en-US" sz="2000" dirty="0"/>
              <a:t>of AGI</a:t>
            </a:r>
            <a:r>
              <a:rPr lang="en-US" altLang="en-US" sz="2000" dirty="0">
                <a:solidFill>
                  <a:srgbClr val="FF0000"/>
                </a:solidFill>
              </a:rPr>
              <a:t>*</a:t>
            </a:r>
          </a:p>
          <a:p>
            <a:pPr lvl="1"/>
            <a:r>
              <a:rPr lang="en-US" altLang="en-US" sz="2000" dirty="0"/>
              <a:t>08 -The amount paid during the year for qualified education expenses (including room and board)</a:t>
            </a:r>
            <a:r>
              <a:rPr lang="en-US" altLang="en-US" sz="2000" dirty="0">
                <a:solidFill>
                  <a:srgbClr val="FF0000"/>
                </a:solidFill>
              </a:rPr>
              <a:t>*</a:t>
            </a:r>
          </a:p>
          <a:p>
            <a:pPr lvl="1"/>
            <a:endParaRPr lang="en-US" dirty="0"/>
          </a:p>
        </p:txBody>
      </p:sp>
      <p:sp>
        <p:nvSpPr>
          <p:cNvPr id="5" name="Title 4"/>
          <p:cNvSpPr>
            <a:spLocks noGrp="1"/>
          </p:cNvSpPr>
          <p:nvPr>
            <p:ph type="title"/>
          </p:nvPr>
        </p:nvSpPr>
        <p:spPr/>
        <p:txBody>
          <a:bodyPr>
            <a:normAutofit fontScale="90000"/>
          </a:bodyPr>
          <a:lstStyle/>
          <a:p>
            <a:r>
              <a:rPr lang="en-US" altLang="en-US" dirty="0"/>
              <a:t>Other Taxes: Additional Tax on IRAs - Form 5329</a:t>
            </a:r>
            <a:endParaRPr lang="en-US" dirty="0"/>
          </a:p>
        </p:txBody>
      </p:sp>
      <p:sp>
        <p:nvSpPr>
          <p:cNvPr id="6" name="TextBox 5"/>
          <p:cNvSpPr txBox="1"/>
          <p:nvPr/>
        </p:nvSpPr>
        <p:spPr>
          <a:xfrm>
            <a:off x="2152653" y="5576887"/>
            <a:ext cx="7706727" cy="707886"/>
          </a:xfrm>
          <a:prstGeom prst="rect">
            <a:avLst/>
          </a:prstGeom>
          <a:noFill/>
        </p:spPr>
        <p:txBody>
          <a:bodyPr wrap="square" rtlCol="0">
            <a:spAutoFit/>
          </a:bodyPr>
          <a:lstStyle/>
          <a:p>
            <a:pPr marL="228600" indent="-228600"/>
            <a:r>
              <a:rPr lang="en-US" altLang="en-US" sz="2000" b="1" dirty="0">
                <a:solidFill>
                  <a:srgbClr val="FF0000"/>
                </a:solidFill>
              </a:rPr>
              <a:t>*</a:t>
            </a:r>
            <a:r>
              <a:rPr lang="en-US" altLang="en-US" sz="2000" b="1" dirty="0"/>
              <a:t>	Distributions do not have to be specifically for stated expenses, but distribution and expenses must occur in same tax year</a:t>
            </a:r>
            <a:endParaRPr lang="en-US" sz="2000" b="1" dirty="0"/>
          </a:p>
        </p:txBody>
      </p:sp>
    </p:spTree>
    <p:extLst>
      <p:ext uri="{BB962C8B-B14F-4D97-AF65-F5344CB8AC3E}">
        <p14:creationId xmlns:p14="http://schemas.microsoft.com/office/powerpoint/2010/main" val="22710897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NJ AARP TaxAide</a:t>
            </a:r>
            <a:endParaRPr lang="en-US" dirty="0"/>
          </a:p>
        </p:txBody>
      </p:sp>
      <p:sp>
        <p:nvSpPr>
          <p:cNvPr id="47109" name="Slide Number Placeholder 5"/>
          <p:cNvSpPr>
            <a:spLocks noGrp="1"/>
          </p:cNvSpPr>
          <p:nvPr>
            <p:ph type="sldNum" sz="quarter" idx="11"/>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CBAD3BB-415C-4A2B-B1D2-A549EE2A98DB}" type="slidenum">
              <a:rPr lang="en-US" altLang="en-US" smtClean="0"/>
              <a:pPr/>
              <a:t>48</a:t>
            </a:fld>
            <a:endParaRPr lang="en-US" altLang="en-US" dirty="0"/>
          </a:p>
        </p:txBody>
      </p:sp>
      <p:sp>
        <p:nvSpPr>
          <p:cNvPr id="47107" name="Content Placeholder 2"/>
          <p:cNvSpPr>
            <a:spLocks noGrp="1"/>
          </p:cNvSpPr>
          <p:nvPr>
            <p:ph sz="quarter" idx="12"/>
          </p:nvPr>
        </p:nvSpPr>
        <p:spPr/>
        <p:txBody>
          <a:bodyPr>
            <a:normAutofit/>
          </a:bodyPr>
          <a:lstStyle/>
          <a:p>
            <a:r>
              <a:rPr lang="en-US" altLang="en-US" dirty="0"/>
              <a:t>Other parts of Form 5329 are out of scope:</a:t>
            </a:r>
          </a:p>
          <a:p>
            <a:pPr lvl="1"/>
            <a:r>
              <a:rPr lang="en-US" altLang="en-US" dirty="0"/>
              <a:t>Part II: 10% tax on education and ABLE accounts</a:t>
            </a:r>
          </a:p>
          <a:p>
            <a:pPr lvl="1"/>
            <a:r>
              <a:rPr lang="en-US" altLang="en-US" dirty="0"/>
              <a:t>Parts III – VIII: 6% tax on excess contributions to various qualified accounts not removed by due date of return</a:t>
            </a:r>
          </a:p>
        </p:txBody>
      </p:sp>
      <p:sp>
        <p:nvSpPr>
          <p:cNvPr id="2" name="Title 1"/>
          <p:cNvSpPr>
            <a:spLocks noGrp="1"/>
          </p:cNvSpPr>
          <p:nvPr>
            <p:ph type="title"/>
          </p:nvPr>
        </p:nvSpPr>
        <p:spPr/>
        <p:txBody>
          <a:bodyPr>
            <a:normAutofit fontScale="90000"/>
          </a:bodyPr>
          <a:lstStyle/>
          <a:p>
            <a:r>
              <a:rPr lang="en-US" altLang="en-US" dirty="0"/>
              <a:t>Other Taxes: Additional Tax on IRAs - Form 5329</a:t>
            </a:r>
          </a:p>
        </p:txBody>
      </p:sp>
    </p:spTree>
    <p:extLst>
      <p:ext uri="{BB962C8B-B14F-4D97-AF65-F5344CB8AC3E}">
        <p14:creationId xmlns:p14="http://schemas.microsoft.com/office/powerpoint/2010/main" val="33001024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NJ AARP TaxAide</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p:txBody>
          <a:bodyPr vert="horz" lIns="91440" tIns="45720" rIns="91440" bIns="45720" rtlCol="0" anchor="t">
            <a:normAutofit/>
          </a:bodyPr>
          <a:lstStyle/>
          <a:p>
            <a:pPr marL="340995" indent="-340995"/>
            <a:r>
              <a:rPr lang="en-US" altLang="en-US" dirty="0"/>
              <a:t>Answer Caldwell questions 16</a:t>
            </a:r>
            <a:endParaRPr lang="en-US" altLang="en-US" dirty="0">
              <a:cs typeface="Calibri"/>
            </a:endParaRPr>
          </a:p>
        </p:txBody>
      </p:sp>
      <p:sp>
        <p:nvSpPr>
          <p:cNvPr id="21506" name="Rectangle 9"/>
          <p:cNvSpPr>
            <a:spLocks noGrp="1" noChangeArrowheads="1"/>
          </p:cNvSpPr>
          <p:nvPr>
            <p:ph type="title"/>
          </p:nvPr>
        </p:nvSpPr>
        <p:spPr/>
        <p:txBody>
          <a:bodyPr/>
          <a:lstStyle/>
          <a:p>
            <a:r>
              <a:rPr lang="en-GB" altLang="en-US" dirty="0"/>
              <a:t>Questions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987CED4-F708-48FF-8641-41CC0DEB6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19756"/>
            <a:ext cx="1114425" cy="1133475"/>
          </a:xfrm>
          <a:prstGeom prst="rect">
            <a:avLst/>
          </a:prstGeom>
        </p:spPr>
      </p:pic>
    </p:spTree>
    <p:extLst>
      <p:ext uri="{BB962C8B-B14F-4D97-AF65-F5344CB8AC3E}">
        <p14:creationId xmlns:p14="http://schemas.microsoft.com/office/powerpoint/2010/main" val="309964438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smtClean="0"/>
              <a:t>NJ AARP TaxAide</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5</a:t>
            </a:fld>
            <a:endParaRPr lang="en-US" altLang="en-US" dirty="0"/>
          </a:p>
        </p:txBody>
      </p:sp>
      <p:sp>
        <p:nvSpPr>
          <p:cNvPr id="10242" name="Rectangle 2"/>
          <p:cNvSpPr>
            <a:spLocks noGrp="1" noChangeArrowheads="1"/>
          </p:cNvSpPr>
          <p:nvPr>
            <p:ph sz="quarter" idx="12"/>
          </p:nvPr>
        </p:nvSpPr>
        <p:spPr>
          <a:xfrm>
            <a:off x="1066803" y="1447800"/>
            <a:ext cx="9753600" cy="4434850"/>
          </a:xfrm>
        </p:spPr>
        <p:txBody>
          <a:bodyPr>
            <a:normAutofit/>
          </a:bodyPr>
          <a:lstStyle/>
          <a:p>
            <a:r>
              <a:rPr lang="en-GB" altLang="en-US" dirty="0" smtClean="0"/>
              <a:t>Why file MFS?</a:t>
            </a:r>
          </a:p>
          <a:p>
            <a:pPr lvl="1"/>
            <a:r>
              <a:rPr lang="en-GB" altLang="en-US" dirty="0" smtClean="0"/>
              <a:t>Taxpayer </a:t>
            </a:r>
            <a:r>
              <a:rPr lang="en-GB" altLang="en-US" dirty="0"/>
              <a:t>chooses to file MFS</a:t>
            </a:r>
          </a:p>
          <a:p>
            <a:pPr lvl="1"/>
            <a:r>
              <a:rPr lang="en-GB" altLang="en-US" dirty="0" smtClean="0"/>
              <a:t>Spouse </a:t>
            </a:r>
            <a:r>
              <a:rPr lang="en-GB" altLang="en-US" dirty="0"/>
              <a:t>has already filed MFS</a:t>
            </a:r>
          </a:p>
          <a:p>
            <a:pPr lvl="1"/>
            <a:r>
              <a:rPr lang="en-GB" altLang="en-US" dirty="0"/>
              <a:t>Married but separated and not filing </a:t>
            </a:r>
            <a:r>
              <a:rPr lang="en-GB" altLang="en-US" dirty="0" smtClean="0"/>
              <a:t>MFJ</a:t>
            </a:r>
          </a:p>
          <a:p>
            <a:pPr lvl="2"/>
            <a:r>
              <a:rPr lang="en-GB" altLang="en-US" dirty="0" smtClean="0"/>
              <a:t>Cannot file Single even if separated for years and does not know spouse’s location</a:t>
            </a:r>
          </a:p>
          <a:p>
            <a:pPr>
              <a:tabLst>
                <a:tab pos="1085850" algn="l"/>
              </a:tabLst>
            </a:pPr>
            <a:r>
              <a:rPr lang="en-GB" altLang="en-US" dirty="0" smtClean="0"/>
              <a:t>Must provide spouse’s Social Security #</a:t>
            </a:r>
          </a:p>
          <a:p>
            <a:pPr lvl="1">
              <a:tabLst>
                <a:tab pos="1085850" algn="l"/>
              </a:tabLst>
            </a:pPr>
            <a:r>
              <a:rPr lang="en-GB" altLang="en-US" dirty="0" smtClean="0"/>
              <a:t>If not known, file paper return with “Unknown” for SS # </a:t>
            </a:r>
            <a:endParaRPr lang="en-GB" altLang="en-US" dirty="0"/>
          </a:p>
        </p:txBody>
      </p:sp>
      <p:sp>
        <p:nvSpPr>
          <p:cNvPr id="25602" name="Rectangle 1"/>
          <p:cNvSpPr>
            <a:spLocks noGrp="1" noChangeArrowheads="1"/>
          </p:cNvSpPr>
          <p:nvPr>
            <p:ph type="title"/>
          </p:nvPr>
        </p:nvSpPr>
        <p:spPr/>
        <p:txBody>
          <a:bodyPr/>
          <a:lstStyle/>
          <a:p>
            <a:r>
              <a:rPr lang="en-GB" altLang="en-US" dirty="0"/>
              <a:t>Filing Status: Married Filing Separately (MFS)</a:t>
            </a:r>
          </a:p>
        </p:txBody>
      </p:sp>
    </p:spTree>
    <p:extLst>
      <p:ext uri="{BB962C8B-B14F-4D97-AF65-F5344CB8AC3E}">
        <p14:creationId xmlns:p14="http://schemas.microsoft.com/office/powerpoint/2010/main" val="3447712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2">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2">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NJ AARP TaxAide</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p:txBody>
          <a:bodyPr>
            <a:normAutofit/>
          </a:bodyPr>
          <a:lstStyle/>
          <a:p>
            <a:r>
              <a:rPr lang="en-US" altLang="en-US" dirty="0"/>
              <a:t>Is it a business?</a:t>
            </a:r>
          </a:p>
          <a:p>
            <a:pPr marL="573087" lvl="1" indent="0">
              <a:buNone/>
            </a:pPr>
            <a:r>
              <a:rPr lang="en-US" altLang="en-US" dirty="0"/>
              <a:t>There are 3 choices</a:t>
            </a:r>
          </a:p>
          <a:p>
            <a:pPr marL="1023938" lvl="1" indent="-509588">
              <a:buFont typeface="+mj-lt"/>
              <a:buAutoNum type="arabicPeriod"/>
            </a:pPr>
            <a:r>
              <a:rPr lang="en-US" altLang="en-US" dirty="0"/>
              <a:t>A business</a:t>
            </a:r>
          </a:p>
          <a:p>
            <a:pPr marL="1023938" lvl="1" indent="-509588">
              <a:buFont typeface="+mj-lt"/>
              <a:buAutoNum type="arabicPeriod"/>
            </a:pPr>
            <a:r>
              <a:rPr lang="en-US" altLang="en-US" dirty="0"/>
              <a:t>Income producing, but not a business</a:t>
            </a:r>
          </a:p>
          <a:p>
            <a:pPr marL="1023938" lvl="1" indent="-509588">
              <a:buFont typeface="+mj-lt"/>
              <a:buAutoNum type="arabicPeriod"/>
            </a:pPr>
            <a:r>
              <a:rPr lang="en-US" altLang="en-US" dirty="0"/>
              <a:t>Not entered into for profit (e.g. hobby)</a:t>
            </a:r>
          </a:p>
          <a:p>
            <a:pPr lvl="1"/>
            <a:endParaRPr lang="en-US" altLang="en-US" dirty="0"/>
          </a:p>
        </p:txBody>
      </p:sp>
      <p:sp>
        <p:nvSpPr>
          <p:cNvPr id="21506" name="Rectangle 9"/>
          <p:cNvSpPr>
            <a:spLocks noGrp="1" noChangeArrowheads="1"/>
          </p:cNvSpPr>
          <p:nvPr>
            <p:ph type="title"/>
          </p:nvPr>
        </p:nvSpPr>
        <p:spPr/>
        <p:txBody>
          <a:bodyPr>
            <a:normAutofit fontScale="90000"/>
          </a:bodyPr>
          <a:lstStyle/>
          <a:p>
            <a:r>
              <a:rPr lang="en-GB" altLang="en-US" dirty="0"/>
              <a:t>Supplemental Lesson on Self-Employment Income</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286751054"/>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Business</a:t>
            </a:r>
          </a:p>
        </p:txBody>
      </p:sp>
      <p:sp>
        <p:nvSpPr>
          <p:cNvPr id="3" name="Footer Placeholder 2"/>
          <p:cNvSpPr>
            <a:spLocks noGrp="1"/>
          </p:cNvSpPr>
          <p:nvPr>
            <p:ph type="ftr" sz="quarter" idx="10"/>
          </p:nvPr>
        </p:nvSpPr>
        <p:spPr/>
        <p:txBody>
          <a:bodyPr/>
          <a:lstStyle/>
          <a:p>
            <a:r>
              <a:rPr lang="en-US" smtClean="0"/>
              <a:t>NJ AARP TaxAide</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pPr/>
              <a:t>51</a:t>
            </a:fld>
            <a:endParaRPr lang="en-US" dirty="0"/>
          </a:p>
        </p:txBody>
      </p:sp>
      <p:sp>
        <p:nvSpPr>
          <p:cNvPr id="12291" name="Content Placeholder 2"/>
          <p:cNvSpPr>
            <a:spLocks noGrp="1"/>
          </p:cNvSpPr>
          <p:nvPr>
            <p:ph sz="quarter" idx="12"/>
          </p:nvPr>
        </p:nvSpPr>
        <p:spPr/>
        <p:txBody>
          <a:bodyPr>
            <a:normAutofit/>
          </a:bodyPr>
          <a:lstStyle/>
          <a:p>
            <a:r>
              <a:rPr lang="en-US" altLang="en-US" dirty="0"/>
              <a:t>Facts and circumstances:</a:t>
            </a:r>
          </a:p>
          <a:p>
            <a:pPr lvl="1"/>
            <a:r>
              <a:rPr lang="en-US" altLang="en-US" dirty="0"/>
              <a:t>Profit motive</a:t>
            </a:r>
          </a:p>
          <a:p>
            <a:pPr lvl="1"/>
            <a:r>
              <a:rPr lang="en-US" altLang="en-US" dirty="0"/>
              <a:t>Reasonable expectation of profit</a:t>
            </a:r>
          </a:p>
          <a:p>
            <a:pPr lvl="1"/>
            <a:r>
              <a:rPr lang="en-US" altLang="en-US" dirty="0"/>
              <a:t>Means of livelihood</a:t>
            </a:r>
          </a:p>
          <a:p>
            <a:pPr lvl="1"/>
            <a:r>
              <a:rPr lang="en-US" altLang="en-US" dirty="0"/>
              <a:t>Regular activity</a:t>
            </a:r>
          </a:p>
          <a:p>
            <a:pPr lvl="1"/>
            <a:r>
              <a:rPr lang="en-US" altLang="en-US" dirty="0"/>
              <a:t>Conducted in a business-like manner</a:t>
            </a:r>
          </a:p>
        </p:txBody>
      </p:sp>
    </p:spTree>
    <p:extLst>
      <p:ext uri="{BB962C8B-B14F-4D97-AF65-F5344CB8AC3E}">
        <p14:creationId xmlns:p14="http://schemas.microsoft.com/office/powerpoint/2010/main" val="12780143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Income Producing, Not a Business</a:t>
            </a:r>
          </a:p>
        </p:txBody>
      </p:sp>
      <p:sp>
        <p:nvSpPr>
          <p:cNvPr id="3" name="Footer Placeholder 2"/>
          <p:cNvSpPr>
            <a:spLocks noGrp="1"/>
          </p:cNvSpPr>
          <p:nvPr>
            <p:ph type="ftr" sz="quarter" idx="10"/>
          </p:nvPr>
        </p:nvSpPr>
        <p:spPr/>
        <p:txBody>
          <a:bodyPr/>
          <a:lstStyle/>
          <a:p>
            <a:r>
              <a:rPr lang="en-US" smtClean="0"/>
              <a:t>NJ AARP TaxAide</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pPr/>
              <a:t>52</a:t>
            </a:fld>
            <a:endParaRPr lang="en-US" dirty="0"/>
          </a:p>
        </p:txBody>
      </p:sp>
      <p:sp>
        <p:nvSpPr>
          <p:cNvPr id="13315" name="Content Placeholder 2"/>
          <p:cNvSpPr>
            <a:spLocks noGrp="1"/>
          </p:cNvSpPr>
          <p:nvPr>
            <p:ph sz="quarter" idx="12"/>
          </p:nvPr>
        </p:nvSpPr>
        <p:spPr/>
        <p:txBody>
          <a:bodyPr>
            <a:normAutofit/>
          </a:bodyPr>
          <a:lstStyle/>
          <a:p>
            <a:r>
              <a:rPr lang="en-US" altLang="en-US" dirty="0"/>
              <a:t>Facts and circumstances:</a:t>
            </a:r>
          </a:p>
          <a:p>
            <a:pPr lvl="1"/>
            <a:r>
              <a:rPr lang="en-US" altLang="en-US" dirty="0"/>
              <a:t>Sporadic activity, e.g., one-time fee</a:t>
            </a:r>
          </a:p>
          <a:p>
            <a:pPr lvl="1"/>
            <a:r>
              <a:rPr lang="en-US" altLang="en-US" dirty="0"/>
              <a:t>Gambling winnings</a:t>
            </a:r>
          </a:p>
          <a:p>
            <a:pPr lvl="1"/>
            <a:r>
              <a:rPr lang="en-US" altLang="en-US" dirty="0"/>
              <a:t>Investing</a:t>
            </a:r>
          </a:p>
          <a:p>
            <a:pPr lvl="1"/>
            <a:r>
              <a:rPr lang="en-US" altLang="en-US" dirty="0"/>
              <a:t>Sale of personal assets (e.g. yard sales, Craig’s list, etc.)</a:t>
            </a:r>
          </a:p>
        </p:txBody>
      </p:sp>
    </p:spTree>
    <p:extLst>
      <p:ext uri="{BB962C8B-B14F-4D97-AF65-F5344CB8AC3E}">
        <p14:creationId xmlns:p14="http://schemas.microsoft.com/office/powerpoint/2010/main" val="18062711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Entered Into for Profit</a:t>
            </a:r>
          </a:p>
        </p:txBody>
      </p:sp>
      <p:sp>
        <p:nvSpPr>
          <p:cNvPr id="3" name="Footer Placeholder 2"/>
          <p:cNvSpPr>
            <a:spLocks noGrp="1"/>
          </p:cNvSpPr>
          <p:nvPr>
            <p:ph type="ftr" sz="quarter" idx="10"/>
          </p:nvPr>
        </p:nvSpPr>
        <p:spPr/>
        <p:txBody>
          <a:bodyPr/>
          <a:lstStyle/>
          <a:p>
            <a:r>
              <a:rPr lang="en-US" smtClean="0"/>
              <a:t>NJ AARP TaxAide</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pPr/>
              <a:t>53</a:t>
            </a:fld>
            <a:endParaRPr lang="en-US" dirty="0"/>
          </a:p>
        </p:txBody>
      </p:sp>
      <p:sp>
        <p:nvSpPr>
          <p:cNvPr id="14339" name="Content Placeholder 2"/>
          <p:cNvSpPr>
            <a:spLocks noGrp="1"/>
          </p:cNvSpPr>
          <p:nvPr>
            <p:ph sz="quarter" idx="12"/>
          </p:nvPr>
        </p:nvSpPr>
        <p:spPr/>
        <p:txBody>
          <a:bodyPr>
            <a:normAutofit/>
          </a:bodyPr>
          <a:lstStyle/>
          <a:p>
            <a:r>
              <a:rPr lang="en-US" altLang="en-US" dirty="0"/>
              <a:t>Facts and circumstances:</a:t>
            </a:r>
          </a:p>
          <a:p>
            <a:pPr lvl="1"/>
            <a:r>
              <a:rPr lang="en-US" altLang="en-US" dirty="0"/>
              <a:t>Model airplane contest</a:t>
            </a:r>
          </a:p>
          <a:p>
            <a:pPr lvl="1"/>
            <a:r>
              <a:rPr lang="en-US" altLang="en-US" dirty="0"/>
              <a:t>Beer mug collecting</a:t>
            </a:r>
          </a:p>
          <a:p>
            <a:pPr lvl="1"/>
            <a:r>
              <a:rPr lang="en-US" altLang="en-US" dirty="0"/>
              <a:t>Antique hunting, when not a business</a:t>
            </a:r>
          </a:p>
          <a:p>
            <a:r>
              <a:rPr lang="en-US" altLang="en-US" dirty="0"/>
              <a:t>Usually, more pleasure driven than income driven</a:t>
            </a:r>
          </a:p>
          <a:p>
            <a:r>
              <a:rPr lang="en-US" altLang="en-US" dirty="0"/>
              <a:t>Not-for-profit activities are out of scope</a:t>
            </a:r>
          </a:p>
          <a:p>
            <a:pPr lvl="1"/>
            <a:endParaRPr lang="en-US" altLang="en-US" dirty="0"/>
          </a:p>
        </p:txBody>
      </p:sp>
    </p:spTree>
    <p:extLst>
      <p:ext uri="{BB962C8B-B14F-4D97-AF65-F5344CB8AC3E}">
        <p14:creationId xmlns:p14="http://schemas.microsoft.com/office/powerpoint/2010/main" val="34449210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p>
            <a:r>
              <a:rPr lang="en-US" smtClean="0">
                <a:solidFill>
                  <a:prstClr val="black">
                    <a:tint val="75000"/>
                  </a:prstClr>
                </a:solidFill>
              </a:rPr>
              <a:t>NJ AARP TaxAide</a:t>
            </a:r>
            <a:endParaRPr lang="en-US" dirty="0">
              <a:solidFill>
                <a:prstClr val="black">
                  <a:tint val="75000"/>
                </a:prstClr>
              </a:solidFill>
            </a:endParaRPr>
          </a:p>
        </p:txBody>
      </p:sp>
      <p:sp>
        <p:nvSpPr>
          <p:cNvPr id="11" name="Slide Number Placeholder 10"/>
          <p:cNvSpPr>
            <a:spLocks noGrp="1"/>
          </p:cNvSpPr>
          <p:nvPr>
            <p:ph type="sldNum" sz="quarter" idx="11"/>
          </p:nvPr>
        </p:nvSpPr>
        <p:spPr/>
        <p:txBody>
          <a:bodyPr/>
          <a:lstStyle/>
          <a:p>
            <a:fld id="{904548E9-6249-43D8-B9E7-ADE044522384}" type="slidenum">
              <a:rPr lang="en-US" smtClean="0">
                <a:solidFill>
                  <a:prstClr val="black">
                    <a:tint val="75000"/>
                  </a:prstClr>
                </a:solidFill>
              </a:rPr>
              <a:pPr/>
              <a:t>54</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dirty="0"/>
              <a:t>The Interview </a:t>
            </a:r>
          </a:p>
        </p:txBody>
      </p:sp>
      <p:sp>
        <p:nvSpPr>
          <p:cNvPr id="15363" name="Content Placeholder 2"/>
          <p:cNvSpPr>
            <a:spLocks noGrp="1"/>
          </p:cNvSpPr>
          <p:nvPr>
            <p:ph type="body" sz="quarter" idx="16"/>
          </p:nvPr>
        </p:nvSpPr>
        <p:spPr/>
        <p:txBody>
          <a:bodyPr/>
          <a:lstStyle/>
          <a:p>
            <a:r>
              <a:rPr lang="en-US" altLang="en-US" dirty="0"/>
              <a:t>A conversation</a:t>
            </a:r>
          </a:p>
        </p:txBody>
      </p:sp>
      <p:pic>
        <p:nvPicPr>
          <p:cNvPr id="15365" name="Picture 6" descr="NTTCInterview" title="NTTCInter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5488" y="381000"/>
            <a:ext cx="16446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81200" y="3090863"/>
            <a:ext cx="8229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3"/>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93914" y="3784600"/>
            <a:ext cx="8086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4"/>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38350" y="4691062"/>
            <a:ext cx="81724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5"/>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63750" y="5010150"/>
            <a:ext cx="79057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314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Interview – A Conversation</a:t>
            </a:r>
          </a:p>
        </p:txBody>
      </p:sp>
      <p:sp>
        <p:nvSpPr>
          <p:cNvPr id="4" name="Footer Placeholder 3"/>
          <p:cNvSpPr>
            <a:spLocks noGrp="1"/>
          </p:cNvSpPr>
          <p:nvPr>
            <p:ph type="ftr" sz="quarter" idx="10"/>
          </p:nvPr>
        </p:nvSpPr>
        <p:spPr/>
        <p:txBody>
          <a:bodyPr/>
          <a:lstStyle/>
          <a:p>
            <a:r>
              <a:rPr lang="en-US" smtClean="0"/>
              <a:t>NJ AARP TaxAide</a:t>
            </a:r>
            <a:endParaRPr lang="en-US" dirty="0"/>
          </a:p>
        </p:txBody>
      </p:sp>
      <p:sp>
        <p:nvSpPr>
          <p:cNvPr id="5" name="Slide Number Placeholder 4"/>
          <p:cNvSpPr>
            <a:spLocks noGrp="1"/>
          </p:cNvSpPr>
          <p:nvPr>
            <p:ph type="sldNum" sz="quarter" idx="11"/>
          </p:nvPr>
        </p:nvSpPr>
        <p:spPr/>
        <p:txBody>
          <a:bodyPr/>
          <a:lstStyle/>
          <a:p>
            <a:fld id="{904548E9-6249-43D8-B9E7-ADE044522384}" type="slidenum">
              <a:rPr lang="en-US" smtClean="0"/>
              <a:pPr/>
              <a:t>55</a:t>
            </a:fld>
            <a:endParaRPr lang="en-US" dirty="0"/>
          </a:p>
        </p:txBody>
      </p:sp>
      <p:sp>
        <p:nvSpPr>
          <p:cNvPr id="3" name="Content Placeholder 2"/>
          <p:cNvSpPr>
            <a:spLocks noGrp="1"/>
          </p:cNvSpPr>
          <p:nvPr>
            <p:ph sz="quarter" idx="12"/>
          </p:nvPr>
        </p:nvSpPr>
        <p:spPr/>
        <p:txBody>
          <a:bodyPr>
            <a:normAutofit lnSpcReduction="10000"/>
          </a:bodyPr>
          <a:lstStyle/>
          <a:p>
            <a:r>
              <a:rPr lang="en-US" altLang="en-US" dirty="0"/>
              <a:t>Prior year return</a:t>
            </a:r>
          </a:p>
          <a:p>
            <a:r>
              <a:rPr lang="en-US" altLang="en-US" dirty="0"/>
              <a:t>Nature of business</a:t>
            </a:r>
          </a:p>
          <a:p>
            <a:r>
              <a:rPr lang="en-US" altLang="en-US" dirty="0"/>
              <a:t>Where is business conducted</a:t>
            </a:r>
          </a:p>
          <a:p>
            <a:r>
              <a:rPr lang="en-US" altLang="en-US" dirty="0"/>
              <a:t>Net profit or loss</a:t>
            </a:r>
          </a:p>
          <a:p>
            <a:r>
              <a:rPr lang="en-US" altLang="en-US" dirty="0"/>
              <a:t>Assets used in business</a:t>
            </a:r>
          </a:p>
          <a:p>
            <a:r>
              <a:rPr lang="en-US" altLang="en-US" dirty="0"/>
              <a:t>Record of income and expenses</a:t>
            </a:r>
          </a:p>
        </p:txBody>
      </p:sp>
    </p:spTree>
    <p:extLst>
      <p:ext uri="{BB962C8B-B14F-4D97-AF65-F5344CB8AC3E}">
        <p14:creationId xmlns:p14="http://schemas.microsoft.com/office/powerpoint/2010/main" val="2526151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Requirements for Business Income to be In Scope</a:t>
            </a:r>
            <a:endParaRPr lang="en-US" dirty="0"/>
          </a:p>
        </p:txBody>
      </p:sp>
      <p:sp>
        <p:nvSpPr>
          <p:cNvPr id="4" name="Footer Placeholder 3"/>
          <p:cNvSpPr>
            <a:spLocks noGrp="1"/>
          </p:cNvSpPr>
          <p:nvPr>
            <p:ph type="ftr" sz="quarter" idx="10"/>
          </p:nvPr>
        </p:nvSpPr>
        <p:spPr/>
        <p:txBody>
          <a:bodyPr/>
          <a:lstStyle/>
          <a:p>
            <a:r>
              <a:rPr lang="en-US" smtClean="0"/>
              <a:t>NJ AARP TaxAide</a:t>
            </a:r>
            <a:endParaRPr lang="en-US" dirty="0"/>
          </a:p>
        </p:txBody>
      </p:sp>
      <p:sp>
        <p:nvSpPr>
          <p:cNvPr id="5" name="Slide Number Placeholder 4"/>
          <p:cNvSpPr>
            <a:spLocks noGrp="1"/>
          </p:cNvSpPr>
          <p:nvPr>
            <p:ph type="sldNum" sz="quarter" idx="11"/>
          </p:nvPr>
        </p:nvSpPr>
        <p:spPr/>
        <p:txBody>
          <a:bodyPr/>
          <a:lstStyle/>
          <a:p>
            <a:fld id="{904548E9-6249-43D8-B9E7-ADE044522384}" type="slidenum">
              <a:rPr lang="en-US" smtClean="0"/>
              <a:pPr/>
              <a:t>56</a:t>
            </a:fld>
            <a:endParaRPr lang="en-US" dirty="0"/>
          </a:p>
        </p:txBody>
      </p:sp>
      <p:sp>
        <p:nvSpPr>
          <p:cNvPr id="3" name="Content Placeholder 2"/>
          <p:cNvSpPr>
            <a:spLocks noGrp="1"/>
          </p:cNvSpPr>
          <p:nvPr>
            <p:ph sz="quarter" idx="12"/>
          </p:nvPr>
        </p:nvSpPr>
        <p:spPr>
          <a:xfrm>
            <a:off x="1278833" y="1524000"/>
            <a:ext cx="9753600" cy="4260793"/>
          </a:xfrm>
        </p:spPr>
        <p:txBody>
          <a:bodyPr>
            <a:normAutofit/>
          </a:bodyPr>
          <a:lstStyle/>
          <a:p>
            <a:r>
              <a:rPr lang="en-US" altLang="en-US" dirty="0"/>
              <a:t>Business expenses of $25,000 or </a:t>
            </a:r>
            <a:r>
              <a:rPr lang="en-US" altLang="en-US" dirty="0" smtClean="0"/>
              <a:t>less per Schedule C</a:t>
            </a:r>
            <a:endParaRPr lang="en-US" altLang="en-US" dirty="0"/>
          </a:p>
          <a:p>
            <a:r>
              <a:rPr lang="en-US" altLang="en-US" dirty="0"/>
              <a:t>Cash method of accounting (not accrual method)</a:t>
            </a:r>
          </a:p>
          <a:p>
            <a:r>
              <a:rPr lang="en-US" altLang="en-US" dirty="0"/>
              <a:t>No inventory</a:t>
            </a:r>
          </a:p>
          <a:p>
            <a:r>
              <a:rPr lang="en-US" altLang="en-US" dirty="0"/>
              <a:t>Must materially participate in business</a:t>
            </a:r>
          </a:p>
          <a:p>
            <a:r>
              <a:rPr lang="en-US" altLang="en-US" dirty="0"/>
              <a:t>No net loss from business</a:t>
            </a:r>
          </a:p>
          <a:p>
            <a:r>
              <a:rPr lang="en-US" altLang="en-US" dirty="0"/>
              <a:t>No employees or paid contract labor </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282235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Requirements for Business Income to be In Scope</a:t>
            </a:r>
            <a:endParaRPr lang="en-US" dirty="0"/>
          </a:p>
        </p:txBody>
      </p:sp>
      <p:sp>
        <p:nvSpPr>
          <p:cNvPr id="4" name="Footer Placeholder 3"/>
          <p:cNvSpPr>
            <a:spLocks noGrp="1"/>
          </p:cNvSpPr>
          <p:nvPr>
            <p:ph type="ftr" sz="quarter" idx="10"/>
          </p:nvPr>
        </p:nvSpPr>
        <p:spPr/>
        <p:txBody>
          <a:bodyPr/>
          <a:lstStyle/>
          <a:p>
            <a:r>
              <a:rPr lang="en-US" smtClean="0"/>
              <a:t>NJ AARP TaxAide</a:t>
            </a:r>
            <a:endParaRPr lang="en-US" dirty="0"/>
          </a:p>
        </p:txBody>
      </p:sp>
      <p:sp>
        <p:nvSpPr>
          <p:cNvPr id="5" name="Slide Number Placeholder 4"/>
          <p:cNvSpPr>
            <a:spLocks noGrp="1"/>
          </p:cNvSpPr>
          <p:nvPr>
            <p:ph type="sldNum" sz="quarter" idx="11"/>
          </p:nvPr>
        </p:nvSpPr>
        <p:spPr/>
        <p:txBody>
          <a:bodyPr/>
          <a:lstStyle/>
          <a:p>
            <a:fld id="{904548E9-6249-43D8-B9E7-ADE044522384}" type="slidenum">
              <a:rPr lang="en-US" smtClean="0"/>
              <a:pPr/>
              <a:t>57</a:t>
            </a:fld>
            <a:endParaRPr lang="en-US" dirty="0"/>
          </a:p>
        </p:txBody>
      </p:sp>
      <p:sp>
        <p:nvSpPr>
          <p:cNvPr id="3" name="Content Placeholder 2"/>
          <p:cNvSpPr>
            <a:spLocks noGrp="1"/>
          </p:cNvSpPr>
          <p:nvPr>
            <p:ph sz="quarter" idx="12"/>
          </p:nvPr>
        </p:nvSpPr>
        <p:spPr/>
        <p:txBody>
          <a:bodyPr>
            <a:normAutofit fontScale="92500"/>
          </a:bodyPr>
          <a:lstStyle/>
          <a:p>
            <a:r>
              <a:rPr lang="en-US" altLang="en-US" dirty="0"/>
              <a:t>Business has only one sole proprietor</a:t>
            </a:r>
          </a:p>
          <a:p>
            <a:r>
              <a:rPr lang="en-US" altLang="en-US" dirty="0"/>
              <a:t>Not a bartering business</a:t>
            </a:r>
          </a:p>
          <a:p>
            <a:r>
              <a:rPr lang="en-US" altLang="en-US" dirty="0"/>
              <a:t>No depreciation/amortization</a:t>
            </a:r>
          </a:p>
          <a:p>
            <a:r>
              <a:rPr lang="en-US" dirty="0"/>
              <a:t>No deduction for business use of home (home office). This includes the “simplified option for home office deduction”</a:t>
            </a:r>
          </a:p>
          <a:p>
            <a:r>
              <a:rPr lang="en-US" dirty="0"/>
              <a:t>No prior year disallowed passive activity loss</a:t>
            </a:r>
          </a:p>
          <a:p>
            <a:endParaRPr lang="en-US" dirty="0"/>
          </a:p>
          <a:p>
            <a:endParaRPr lang="en-US" altLang="en-US" dirty="0"/>
          </a:p>
          <a:p>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24281489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it is NOT a Business*</a:t>
            </a:r>
          </a:p>
        </p:txBody>
      </p:sp>
      <p:sp>
        <p:nvSpPr>
          <p:cNvPr id="3" name="Footer Placeholder 2"/>
          <p:cNvSpPr>
            <a:spLocks noGrp="1"/>
          </p:cNvSpPr>
          <p:nvPr>
            <p:ph type="ftr" sz="quarter" idx="10"/>
          </p:nvPr>
        </p:nvSpPr>
        <p:spPr/>
        <p:txBody>
          <a:bodyPr/>
          <a:lstStyle/>
          <a:p>
            <a:r>
              <a:rPr lang="en-US" smtClean="0"/>
              <a:t>NJ AARP TaxAide</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pPr/>
              <a:t>58</a:t>
            </a:fld>
            <a:endParaRPr lang="en-US" dirty="0"/>
          </a:p>
        </p:txBody>
      </p:sp>
      <p:sp>
        <p:nvSpPr>
          <p:cNvPr id="17411" name="Content Placeholder 2"/>
          <p:cNvSpPr>
            <a:spLocks noGrp="1"/>
          </p:cNvSpPr>
          <p:nvPr>
            <p:ph sz="quarter" idx="12"/>
          </p:nvPr>
        </p:nvSpPr>
        <p:spPr/>
        <p:txBody>
          <a:bodyPr>
            <a:normAutofit lnSpcReduction="10000"/>
          </a:bodyPr>
          <a:lstStyle/>
          <a:p>
            <a:pPr>
              <a:lnSpc>
                <a:spcPct val="110000"/>
              </a:lnSpc>
            </a:pPr>
            <a:r>
              <a:rPr lang="en-US" altLang="en-US" dirty="0"/>
              <a:t>Income goes to </a:t>
            </a:r>
            <a:r>
              <a:rPr lang="en-US" altLang="en-US" dirty="0" smtClean="0"/>
              <a:t>Other </a:t>
            </a:r>
            <a:r>
              <a:rPr lang="en-US" altLang="en-US" dirty="0"/>
              <a:t>Income</a:t>
            </a:r>
          </a:p>
          <a:p>
            <a:pPr>
              <a:lnSpc>
                <a:spcPct val="110000"/>
              </a:lnSpc>
            </a:pPr>
            <a:r>
              <a:rPr lang="en-US" altLang="en-US" dirty="0"/>
              <a:t>Deductible items go on Schedule A Itemized Deductions, if appropriate</a:t>
            </a:r>
          </a:p>
          <a:p>
            <a:pPr>
              <a:lnSpc>
                <a:spcPct val="110000"/>
              </a:lnSpc>
            </a:pPr>
            <a:endParaRPr lang="en-US" altLang="en-US" dirty="0"/>
          </a:p>
          <a:p>
            <a:pPr marL="0" indent="0">
              <a:lnSpc>
                <a:spcPct val="110000"/>
              </a:lnSpc>
              <a:buNone/>
            </a:pPr>
            <a:endParaRPr lang="en-US" altLang="en-US" dirty="0"/>
          </a:p>
          <a:p>
            <a:pPr marL="231775" indent="-231775">
              <a:lnSpc>
                <a:spcPct val="110000"/>
              </a:lnSpc>
              <a:buNone/>
            </a:pPr>
            <a:r>
              <a:rPr lang="en-US" altLang="en-US" dirty="0"/>
              <a:t>* Activities not entered into for profit are out of scope</a:t>
            </a:r>
          </a:p>
        </p:txBody>
      </p:sp>
    </p:spTree>
    <p:extLst>
      <p:ext uri="{BB962C8B-B14F-4D97-AF65-F5344CB8AC3E}">
        <p14:creationId xmlns:p14="http://schemas.microsoft.com/office/powerpoint/2010/main" val="3369267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264"/>
            <a:ext cx="8839200" cy="1074737"/>
          </a:xfrm>
        </p:spPr>
        <p:txBody>
          <a:bodyPr/>
          <a:lstStyle/>
          <a:p>
            <a:pPr>
              <a:defRPr/>
            </a:pPr>
            <a:r>
              <a:rPr lang="en-US" dirty="0"/>
              <a:t>If it is a Business – </a:t>
            </a:r>
            <a:r>
              <a:rPr lang="en-US" dirty="0" smtClean="0"/>
              <a:t>Schedule 1 Line 3</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NJ AARP TaxAide</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r>
              <a:rPr lang="en-US" dirty="0">
                <a:solidFill>
                  <a:prstClr val="black">
                    <a:tint val="75000"/>
                  </a:prstClr>
                </a:solidFill>
              </a:rPr>
              <a:t>Ray Caldwell – NJ Version – Young Married Couple</a:t>
            </a:r>
          </a:p>
        </p:txBody>
      </p:sp>
      <p:pic>
        <p:nvPicPr>
          <p:cNvPr id="6" name="Picture 5"/>
          <p:cNvPicPr>
            <a:picLocks noChangeAspect="1"/>
          </p:cNvPicPr>
          <p:nvPr/>
        </p:nvPicPr>
        <p:blipFill>
          <a:blip r:embed="rId3"/>
          <a:stretch>
            <a:fillRect/>
          </a:stretch>
        </p:blipFill>
        <p:spPr>
          <a:xfrm>
            <a:off x="2624137" y="1828800"/>
            <a:ext cx="6943725" cy="3657599"/>
          </a:xfrm>
          <a:prstGeom prst="rect">
            <a:avLst/>
          </a:prstGeom>
        </p:spPr>
      </p:pic>
      <p:sp>
        <p:nvSpPr>
          <p:cNvPr id="29701" name="Oval 5"/>
          <p:cNvSpPr>
            <a:spLocks noChangeArrowheads="1"/>
          </p:cNvSpPr>
          <p:nvPr/>
        </p:nvSpPr>
        <p:spPr bwMode="auto">
          <a:xfrm>
            <a:off x="2552699" y="3810000"/>
            <a:ext cx="7086599" cy="338653"/>
          </a:xfrm>
          <a:prstGeom prst="roundRect">
            <a:avLst>
              <a:gd name="adj" fmla="val 16667"/>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dirty="0">
              <a:solidFill>
                <a:srgbClr val="000000"/>
              </a:solidFill>
              <a:ea typeface="MS PGothic" pitchFamily="34" charset="-128"/>
              <a:cs typeface="Calibri" panose="020F0502020204030204" pitchFamily="34" charset="0"/>
            </a:endParaRPr>
          </a:p>
        </p:txBody>
      </p:sp>
    </p:spTree>
    <p:extLst>
      <p:ext uri="{BB962C8B-B14F-4D97-AF65-F5344CB8AC3E}">
        <p14:creationId xmlns:p14="http://schemas.microsoft.com/office/powerpoint/2010/main" val="2488140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44664" y="6227862"/>
            <a:ext cx="3451225" cy="365125"/>
          </a:xfrm>
        </p:spPr>
        <p:txBody>
          <a:bodyPr/>
          <a:lstStyle/>
          <a:p>
            <a:pPr>
              <a:defRPr/>
            </a:pPr>
            <a:r>
              <a:rPr lang="en-US" smtClean="0"/>
              <a:t>NJ AARP TaxAide</a:t>
            </a:r>
            <a:endParaRPr lang="en-US" dirty="0"/>
          </a:p>
        </p:txBody>
      </p:sp>
      <p:sp>
        <p:nvSpPr>
          <p:cNvPr id="3" name="Slide Number Placeholder 2"/>
          <p:cNvSpPr>
            <a:spLocks noGrp="1"/>
          </p:cNvSpPr>
          <p:nvPr>
            <p:ph type="sldNum" sz="quarter" idx="12"/>
          </p:nvPr>
        </p:nvSpPr>
        <p:spPr>
          <a:xfrm>
            <a:off x="1524000" y="6213478"/>
            <a:ext cx="635000" cy="365125"/>
          </a:xfrm>
        </p:spPr>
        <p:txBody>
          <a:bodyPr/>
          <a:lstStyle/>
          <a:p>
            <a:pPr>
              <a:defRPr/>
            </a:pPr>
            <a:fld id="{9C9E3000-1FE7-4597-BE23-A1AC10F0DE04}" type="slidenum">
              <a:rPr lang="en-US" altLang="en-US" smtClean="0"/>
              <a:pPr>
                <a:defRPr/>
              </a:pPr>
              <a:t>6</a:t>
            </a:fld>
            <a:endParaRPr lang="en-US" altLang="en-US" dirty="0"/>
          </a:p>
        </p:txBody>
      </p:sp>
      <p:sp>
        <p:nvSpPr>
          <p:cNvPr id="16386" name="Title 1"/>
          <p:cNvSpPr>
            <a:spLocks noGrp="1"/>
          </p:cNvSpPr>
          <p:nvPr>
            <p:ph type="title"/>
          </p:nvPr>
        </p:nvSpPr>
        <p:spPr/>
        <p:txBody>
          <a:bodyPr/>
          <a:lstStyle/>
          <a:p>
            <a:r>
              <a:rPr lang="en-GB" altLang="en-US" dirty="0"/>
              <a:t>Filing Status:</a:t>
            </a:r>
            <a:r>
              <a:rPr lang="en-US" altLang="en-US" dirty="0"/>
              <a:t> Decision Tree</a:t>
            </a:r>
          </a:p>
        </p:txBody>
      </p:sp>
      <p:sp>
        <p:nvSpPr>
          <p:cNvPr id="16389" name="TextBox 5"/>
          <p:cNvSpPr txBox="1">
            <a:spLocks noChangeArrowheads="1"/>
          </p:cNvSpPr>
          <p:nvPr/>
        </p:nvSpPr>
        <p:spPr bwMode="auto">
          <a:xfrm>
            <a:off x="1249828" y="1689163"/>
            <a:ext cx="26797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3600" dirty="0">
                <a:cs typeface="Calibri" panose="020F0502020204030204" pitchFamily="34" charset="0"/>
              </a:rPr>
              <a:t>Open</a:t>
            </a:r>
          </a:p>
          <a:p>
            <a:pPr eaLnBrk="1" hangingPunct="1">
              <a:spcBef>
                <a:spcPct val="0"/>
              </a:spcBef>
              <a:buClrTx/>
              <a:buSzTx/>
              <a:buFontTx/>
              <a:buNone/>
            </a:pPr>
            <a:r>
              <a:rPr lang="en-US" altLang="en-US" sz="3600" dirty="0">
                <a:cs typeface="Calibri" panose="020F0502020204030204" pitchFamily="34" charset="0"/>
              </a:rPr>
              <a:t>Pub 4012</a:t>
            </a:r>
          </a:p>
          <a:p>
            <a:pPr eaLnBrk="1" hangingPunct="1">
              <a:spcBef>
                <a:spcPct val="0"/>
              </a:spcBef>
              <a:buClrTx/>
              <a:buSzTx/>
              <a:buFontTx/>
              <a:buNone/>
            </a:pPr>
            <a:r>
              <a:rPr lang="en-US" altLang="en-US" sz="3600" dirty="0">
                <a:cs typeface="Calibri" panose="020F0502020204030204" pitchFamily="34" charset="0"/>
              </a:rPr>
              <a:t>t</a:t>
            </a:r>
            <a:r>
              <a:rPr lang="en-US" altLang="en-US" sz="3600" dirty="0" smtClean="0">
                <a:cs typeface="Calibri" panose="020F0502020204030204" pitchFamily="34" charset="0"/>
              </a:rPr>
              <a:t>o </a:t>
            </a:r>
            <a:r>
              <a:rPr lang="en-US" altLang="en-US" sz="3600" dirty="0">
                <a:cs typeface="Calibri" panose="020F0502020204030204" pitchFamily="34" charset="0"/>
              </a:rPr>
              <a:t>Page </a:t>
            </a:r>
            <a:r>
              <a:rPr lang="en-US" altLang="en-US" sz="3600" dirty="0" smtClean="0">
                <a:cs typeface="Calibri" panose="020F0502020204030204" pitchFamily="34" charset="0"/>
              </a:rPr>
              <a:t>B-9</a:t>
            </a:r>
            <a:endParaRPr lang="en-US" altLang="en-US" sz="3600" dirty="0">
              <a:cs typeface="Calibri" panose="020F0502020204030204" pitchFamily="34" charset="0"/>
            </a:endParaRPr>
          </a:p>
          <a:p>
            <a:pPr eaLnBrk="1" hangingPunct="1">
              <a:spcBef>
                <a:spcPct val="0"/>
              </a:spcBef>
              <a:buClrTx/>
              <a:buSzTx/>
              <a:buFontTx/>
              <a:buNone/>
            </a:pPr>
            <a:endParaRPr lang="en-US" altLang="en-US" sz="3000" dirty="0">
              <a:cs typeface="Calibri" panose="020F0502020204030204" pitchFamily="34" charset="0"/>
            </a:endParaRPr>
          </a:p>
          <a:p>
            <a:pPr eaLnBrk="1" hangingPunct="1">
              <a:spcBef>
                <a:spcPct val="0"/>
              </a:spcBef>
              <a:buClrTx/>
              <a:buSzTx/>
              <a:buFontTx/>
              <a:buNone/>
            </a:pPr>
            <a:r>
              <a:rPr lang="en-US" altLang="en-US" sz="3000" dirty="0">
                <a:solidFill>
                  <a:srgbClr val="FF0000"/>
                </a:solidFill>
                <a:cs typeface="Calibri" panose="020F0502020204030204" pitchFamily="34" charset="0"/>
              </a:rPr>
              <a:t>Don’t miss </a:t>
            </a:r>
          </a:p>
          <a:p>
            <a:pPr eaLnBrk="1" hangingPunct="1">
              <a:spcBef>
                <a:spcPct val="0"/>
              </a:spcBef>
              <a:buClrTx/>
              <a:buSzTx/>
              <a:buFontTx/>
              <a:buNone/>
            </a:pPr>
            <a:r>
              <a:rPr lang="en-US" altLang="en-US" sz="3000" dirty="0">
                <a:solidFill>
                  <a:srgbClr val="FF0000"/>
                </a:solidFill>
                <a:cs typeface="Calibri" panose="020F0502020204030204" pitchFamily="34" charset="0"/>
              </a:rPr>
              <a:t>the </a:t>
            </a:r>
          </a:p>
          <a:p>
            <a:pPr eaLnBrk="1" hangingPunct="1">
              <a:spcBef>
                <a:spcPct val="0"/>
              </a:spcBef>
              <a:buClrTx/>
              <a:buSzTx/>
              <a:buFontTx/>
              <a:buNone/>
            </a:pPr>
            <a:r>
              <a:rPr lang="en-US" altLang="en-US" sz="3000" dirty="0">
                <a:solidFill>
                  <a:srgbClr val="FF0000"/>
                </a:solidFill>
                <a:cs typeface="Calibri" panose="020F0502020204030204" pitchFamily="34" charset="0"/>
              </a:rPr>
              <a:t>footnotes</a:t>
            </a:r>
          </a:p>
          <a:p>
            <a:pPr eaLnBrk="1" hangingPunct="1">
              <a:spcBef>
                <a:spcPct val="0"/>
              </a:spcBef>
              <a:buClrTx/>
              <a:buSzTx/>
              <a:buFontTx/>
              <a:buNone/>
            </a:pPr>
            <a:endParaRPr lang="en-US" altLang="en-US" sz="3000" dirty="0">
              <a:cs typeface="Calibri" panose="020F0502020204030204" pitchFamily="34" charset="0"/>
            </a:endParaRPr>
          </a:p>
          <a:p>
            <a:pPr eaLnBrk="1" hangingPunct="1">
              <a:spcBef>
                <a:spcPct val="0"/>
              </a:spcBef>
              <a:buClrTx/>
              <a:buSzTx/>
              <a:buFontTx/>
              <a:buNone/>
            </a:pPr>
            <a:endParaRPr lang="en-US" altLang="en-US" sz="3000" dirty="0">
              <a:cs typeface="Calibri" panose="020F0502020204030204" pitchFamily="34" charset="0"/>
            </a:endParaRPr>
          </a:p>
        </p:txBody>
      </p:sp>
      <p:sp>
        <p:nvSpPr>
          <p:cNvPr id="2" name="Rectangle 1"/>
          <p:cNvSpPr/>
          <p:nvPr/>
        </p:nvSpPr>
        <p:spPr>
          <a:xfrm>
            <a:off x="6210954" y="2590800"/>
            <a:ext cx="1402556" cy="422144"/>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5252231" y="1262700"/>
            <a:ext cx="5290508" cy="4874297"/>
          </a:xfrm>
          <a:prstGeom prst="rect">
            <a:avLst/>
          </a:prstGeom>
        </p:spPr>
      </p:pic>
      <p:sp>
        <p:nvSpPr>
          <p:cNvPr id="10" name="Rectangle 9"/>
          <p:cNvSpPr/>
          <p:nvPr/>
        </p:nvSpPr>
        <p:spPr>
          <a:xfrm>
            <a:off x="5715000" y="2590800"/>
            <a:ext cx="4724400" cy="5334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5715000" y="4572000"/>
            <a:ext cx="4724400" cy="10668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5715000" y="3124200"/>
            <a:ext cx="3581400" cy="11430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9372600" y="3505200"/>
            <a:ext cx="1066800" cy="3810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0668000" y="2590800"/>
            <a:ext cx="549061" cy="369332"/>
          </a:xfrm>
          <a:prstGeom prst="rect">
            <a:avLst/>
          </a:prstGeom>
          <a:noFill/>
          <a:ln w="38100">
            <a:solidFill>
              <a:srgbClr val="67202F"/>
            </a:solidFill>
          </a:ln>
        </p:spPr>
        <p:txBody>
          <a:bodyPr wrap="none" rtlCol="0">
            <a:spAutoFit/>
          </a:bodyPr>
          <a:lstStyle/>
          <a:p>
            <a:r>
              <a:rPr lang="en-US" dirty="0" smtClean="0">
                <a:solidFill>
                  <a:srgbClr val="FF0000"/>
                </a:solidFill>
              </a:rPr>
              <a:t>MFJ</a:t>
            </a:r>
            <a:endParaRPr lang="en-US" dirty="0">
              <a:solidFill>
                <a:srgbClr val="FF0000"/>
              </a:solidFill>
            </a:endParaRPr>
          </a:p>
        </p:txBody>
      </p:sp>
      <p:sp>
        <p:nvSpPr>
          <p:cNvPr id="15" name="TextBox 14"/>
          <p:cNvSpPr txBox="1"/>
          <p:nvPr/>
        </p:nvSpPr>
        <p:spPr>
          <a:xfrm>
            <a:off x="10668000" y="3483396"/>
            <a:ext cx="590162" cy="369332"/>
          </a:xfrm>
          <a:prstGeom prst="rect">
            <a:avLst/>
          </a:prstGeom>
          <a:noFill/>
          <a:ln w="38100">
            <a:solidFill>
              <a:srgbClr val="67202F"/>
            </a:solidFill>
          </a:ln>
        </p:spPr>
        <p:txBody>
          <a:bodyPr wrap="none" rtlCol="0">
            <a:spAutoFit/>
          </a:bodyPr>
          <a:lstStyle/>
          <a:p>
            <a:r>
              <a:rPr lang="en-US" dirty="0" smtClean="0">
                <a:solidFill>
                  <a:srgbClr val="FF0000"/>
                </a:solidFill>
              </a:rPr>
              <a:t>MFS</a:t>
            </a:r>
            <a:endParaRPr lang="en-US" dirty="0">
              <a:solidFill>
                <a:srgbClr val="FF0000"/>
              </a:solidFill>
            </a:endParaRPr>
          </a:p>
        </p:txBody>
      </p:sp>
      <p:sp>
        <p:nvSpPr>
          <p:cNvPr id="16" name="TextBox 15"/>
          <p:cNvSpPr txBox="1"/>
          <p:nvPr/>
        </p:nvSpPr>
        <p:spPr>
          <a:xfrm>
            <a:off x="10667999" y="4920734"/>
            <a:ext cx="543995" cy="369332"/>
          </a:xfrm>
          <a:prstGeom prst="rect">
            <a:avLst/>
          </a:prstGeom>
          <a:noFill/>
          <a:ln w="38100">
            <a:solidFill>
              <a:srgbClr val="67202F"/>
            </a:solidFill>
          </a:ln>
        </p:spPr>
        <p:txBody>
          <a:bodyPr wrap="none" rtlCol="0">
            <a:spAutoFit/>
          </a:bodyPr>
          <a:lstStyle/>
          <a:p>
            <a:r>
              <a:rPr lang="en-US" dirty="0" smtClean="0">
                <a:solidFill>
                  <a:srgbClr val="FF0000"/>
                </a:solidFill>
              </a:rPr>
              <a:t>QW</a:t>
            </a:r>
            <a:endParaRPr lang="en-US" dirty="0">
              <a:solidFill>
                <a:srgbClr val="FF0000"/>
              </a:solidFill>
            </a:endParaRPr>
          </a:p>
        </p:txBody>
      </p:sp>
    </p:spTree>
    <p:extLst>
      <p:ext uri="{BB962C8B-B14F-4D97-AF65-F5344CB8AC3E}">
        <p14:creationId xmlns:p14="http://schemas.microsoft.com/office/powerpoint/2010/main" val="1007871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Schedule C</a:t>
            </a:r>
          </a:p>
        </p:txBody>
      </p:sp>
      <p:sp>
        <p:nvSpPr>
          <p:cNvPr id="3" name="Footer Placeholder 2"/>
          <p:cNvSpPr>
            <a:spLocks noGrp="1"/>
          </p:cNvSpPr>
          <p:nvPr>
            <p:ph type="ftr" sz="quarter" idx="10"/>
          </p:nvPr>
        </p:nvSpPr>
        <p:spPr/>
        <p:txBody>
          <a:bodyPr/>
          <a:lstStyle/>
          <a:p>
            <a:r>
              <a:rPr lang="en-US" smtClean="0">
                <a:solidFill>
                  <a:prstClr val="black">
                    <a:tint val="75000"/>
                  </a:prstClr>
                </a:solidFill>
              </a:rPr>
              <a:t>NJ AARP TaxAide</a:t>
            </a:r>
            <a:endParaRPr lang="en-US" dirty="0">
              <a:solidFill>
                <a:prstClr val="black">
                  <a:tint val="75000"/>
                </a:prstClr>
              </a:solidFill>
            </a:endParaRPr>
          </a:p>
        </p:txBody>
      </p:sp>
      <p:sp>
        <p:nvSpPr>
          <p:cNvPr id="6" name="Slide Number Placeholder 5"/>
          <p:cNvSpPr>
            <a:spLocks noGrp="1"/>
          </p:cNvSpPr>
          <p:nvPr>
            <p:ph type="sldNum" sz="quarter" idx="11"/>
          </p:nvPr>
        </p:nvSpPr>
        <p:spPr/>
        <p:txBody>
          <a:bodyPr/>
          <a:lstStyle/>
          <a:p>
            <a:fld id="{904548E9-6249-43D8-B9E7-ADE044522384}" type="slidenum">
              <a:rPr lang="en-US" smtClean="0">
                <a:solidFill>
                  <a:prstClr val="black">
                    <a:tint val="75000"/>
                  </a:prstClr>
                </a:solidFill>
              </a:rPr>
              <a:pPr/>
              <a:t>60</a:t>
            </a:fld>
            <a:endParaRPr lang="en-US" dirty="0">
              <a:solidFill>
                <a:prstClr val="black">
                  <a:tint val="75000"/>
                </a:prstClr>
              </a:solidFill>
            </a:endParaRPr>
          </a:p>
        </p:txBody>
      </p:sp>
      <p:sp>
        <p:nvSpPr>
          <p:cNvPr id="7" name="TextBox 6"/>
          <p:cNvSpPr txBox="1"/>
          <p:nvPr/>
        </p:nvSpPr>
        <p:spPr>
          <a:xfrm>
            <a:off x="8915400" y="1828800"/>
            <a:ext cx="888999" cy="461665"/>
          </a:xfrm>
          <a:prstGeom prst="rect">
            <a:avLst/>
          </a:prstGeom>
          <a:solidFill>
            <a:schemeClr val="bg1"/>
          </a:solidFill>
        </p:spPr>
        <p:txBody>
          <a:bodyPr wrap="square" rtlCol="0">
            <a:spAutoFit/>
          </a:bodyPr>
          <a:lstStyle/>
          <a:p>
            <a:r>
              <a:rPr lang="en-US" sz="2400" b="1" dirty="0"/>
              <a:t>2018</a:t>
            </a:r>
          </a:p>
        </p:txBody>
      </p:sp>
      <p:pic>
        <p:nvPicPr>
          <p:cNvPr id="2" name="Picture 1"/>
          <p:cNvPicPr>
            <a:picLocks noChangeAspect="1"/>
          </p:cNvPicPr>
          <p:nvPr/>
        </p:nvPicPr>
        <p:blipFill>
          <a:blip r:embed="rId3"/>
          <a:stretch>
            <a:fillRect/>
          </a:stretch>
        </p:blipFill>
        <p:spPr>
          <a:xfrm>
            <a:off x="2133600" y="1524000"/>
            <a:ext cx="7848600" cy="3324225"/>
          </a:xfrm>
          <a:prstGeom prst="rect">
            <a:avLst/>
          </a:prstGeom>
        </p:spPr>
      </p:pic>
      <p:sp>
        <p:nvSpPr>
          <p:cNvPr id="8" name="TextBox 7"/>
          <p:cNvSpPr txBox="1"/>
          <p:nvPr/>
        </p:nvSpPr>
        <p:spPr>
          <a:xfrm>
            <a:off x="914400" y="5099050"/>
            <a:ext cx="10444013" cy="1114151"/>
          </a:xfrm>
          <a:prstGeom prst="rect">
            <a:avLst/>
          </a:prstGeom>
          <a:noFill/>
        </p:spPr>
        <p:txBody>
          <a:bodyPr wrap="none" rtlCol="0">
            <a:spAutoFit/>
          </a:bodyPr>
          <a:lstStyle/>
          <a:p>
            <a:pPr>
              <a:lnSpc>
                <a:spcPct val="110000"/>
              </a:lnSpc>
            </a:pPr>
            <a:r>
              <a:rPr lang="en-US" altLang="en-US" sz="2200" dirty="0">
                <a:solidFill>
                  <a:srgbClr val="FF0000"/>
                </a:solidFill>
              </a:rPr>
              <a:t>Can have more than one </a:t>
            </a:r>
            <a:r>
              <a:rPr lang="en-US" altLang="en-US" sz="2200" dirty="0" err="1">
                <a:solidFill>
                  <a:srgbClr val="FF0000"/>
                </a:solidFill>
              </a:rPr>
              <a:t>Sch</a:t>
            </a:r>
            <a:r>
              <a:rPr lang="en-US" altLang="en-US" sz="2200" dirty="0">
                <a:solidFill>
                  <a:srgbClr val="FF0000"/>
                </a:solidFill>
              </a:rPr>
              <a:t> C if more than one business</a:t>
            </a:r>
          </a:p>
          <a:p>
            <a:pPr marL="738188" lvl="1" indent="-396875">
              <a:lnSpc>
                <a:spcPct val="110000"/>
              </a:lnSpc>
              <a:buFont typeface="Calibri" panose="020F0502020204030204" pitchFamily="34" charset="0"/>
              <a:buChar char="⁻"/>
            </a:pPr>
            <a:r>
              <a:rPr lang="en-US" altLang="en-US" sz="2200" dirty="0">
                <a:solidFill>
                  <a:srgbClr val="FF0000"/>
                </a:solidFill>
              </a:rPr>
              <a:t>Do not combine </a:t>
            </a:r>
            <a:r>
              <a:rPr lang="en-US" altLang="en-US" sz="2200" dirty="0" smtClean="0">
                <a:solidFill>
                  <a:srgbClr val="FF0000"/>
                </a:solidFill>
              </a:rPr>
              <a:t>businesses; if </a:t>
            </a:r>
            <a:r>
              <a:rPr lang="en-US" altLang="en-US" sz="2200" dirty="0">
                <a:solidFill>
                  <a:srgbClr val="FF0000"/>
                </a:solidFill>
              </a:rPr>
              <a:t>more than one business, need more than one </a:t>
            </a:r>
            <a:r>
              <a:rPr lang="en-US" altLang="en-US" sz="2200" dirty="0" err="1">
                <a:solidFill>
                  <a:srgbClr val="FF0000"/>
                </a:solidFill>
              </a:rPr>
              <a:t>Sch</a:t>
            </a:r>
            <a:r>
              <a:rPr lang="en-US" altLang="en-US" sz="2200" dirty="0">
                <a:solidFill>
                  <a:srgbClr val="FF0000"/>
                </a:solidFill>
              </a:rPr>
              <a:t> C</a:t>
            </a:r>
          </a:p>
          <a:p>
            <a:endParaRPr lang="en-US" dirty="0"/>
          </a:p>
        </p:txBody>
      </p:sp>
    </p:spTree>
    <p:extLst>
      <p:ext uri="{BB962C8B-B14F-4D97-AF65-F5344CB8AC3E}">
        <p14:creationId xmlns:p14="http://schemas.microsoft.com/office/powerpoint/2010/main" val="45680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Business Income – 1099-MISC</a:t>
            </a:r>
          </a:p>
        </p:txBody>
      </p:sp>
      <p:sp>
        <p:nvSpPr>
          <p:cNvPr id="5" name="Footer Placeholder 4"/>
          <p:cNvSpPr>
            <a:spLocks noGrp="1"/>
          </p:cNvSpPr>
          <p:nvPr>
            <p:ph type="ftr" sz="quarter" idx="10"/>
          </p:nvPr>
        </p:nvSpPr>
        <p:spPr/>
        <p:txBody>
          <a:bodyPr/>
          <a:lstStyle/>
          <a:p>
            <a:r>
              <a:rPr lang="en-US" smtClean="0"/>
              <a:t>NJ AARP TaxAide</a:t>
            </a:r>
            <a:endParaRPr lang="en-US" dirty="0"/>
          </a:p>
        </p:txBody>
      </p:sp>
      <p:sp>
        <p:nvSpPr>
          <p:cNvPr id="6" name="Slide Number Placeholder 5"/>
          <p:cNvSpPr>
            <a:spLocks noGrp="1"/>
          </p:cNvSpPr>
          <p:nvPr>
            <p:ph type="sldNum" sz="quarter" idx="11"/>
          </p:nvPr>
        </p:nvSpPr>
        <p:spPr/>
        <p:txBody>
          <a:bodyPr/>
          <a:lstStyle/>
          <a:p>
            <a:fld id="{904548E9-6249-43D8-B9E7-ADE044522384}" type="slidenum">
              <a:rPr lang="en-US" smtClean="0"/>
              <a:pPr/>
              <a:t>61</a:t>
            </a:fld>
            <a:endParaRPr lang="en-US" dirty="0"/>
          </a:p>
        </p:txBody>
      </p:sp>
      <p:sp>
        <p:nvSpPr>
          <p:cNvPr id="38915" name="Content Placeholder 2"/>
          <p:cNvSpPr>
            <a:spLocks noGrp="1"/>
          </p:cNvSpPr>
          <p:nvPr>
            <p:ph sz="quarter" idx="12"/>
          </p:nvPr>
        </p:nvSpPr>
        <p:spPr/>
        <p:txBody>
          <a:bodyPr>
            <a:normAutofit/>
          </a:bodyPr>
          <a:lstStyle/>
          <a:p>
            <a:r>
              <a:rPr lang="en-GB" altLang="en-US" dirty="0"/>
              <a:t>Reported to Taxpayer on Form 1099-MISC</a:t>
            </a:r>
          </a:p>
          <a:p>
            <a:pPr lvl="1"/>
            <a:r>
              <a:rPr lang="en-GB" altLang="en-US" dirty="0"/>
              <a:t>Box 7: Non-employee compensation</a:t>
            </a:r>
          </a:p>
          <a:p>
            <a:pPr lvl="1"/>
            <a:r>
              <a:rPr lang="en-GB" altLang="en-US" dirty="0"/>
              <a:t>Box 3: Other income (?)</a:t>
            </a:r>
          </a:p>
          <a:p>
            <a:pPr lvl="2"/>
            <a:r>
              <a:rPr lang="en-GB" altLang="en-US" dirty="0"/>
              <a:t>Ask what income was for – payer may have used wrong box</a:t>
            </a:r>
          </a:p>
        </p:txBody>
      </p:sp>
    </p:spTree>
    <p:extLst>
      <p:ext uri="{BB962C8B-B14F-4D97-AF65-F5344CB8AC3E}">
        <p14:creationId xmlns:p14="http://schemas.microsoft.com/office/powerpoint/2010/main" val="2366520617"/>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Allowable Business Expenses</a:t>
            </a:r>
          </a:p>
        </p:txBody>
      </p:sp>
      <p:sp>
        <p:nvSpPr>
          <p:cNvPr id="3" name="Footer Placeholder 2"/>
          <p:cNvSpPr>
            <a:spLocks noGrp="1"/>
          </p:cNvSpPr>
          <p:nvPr>
            <p:ph type="ftr" sz="quarter" idx="10"/>
          </p:nvPr>
        </p:nvSpPr>
        <p:spPr/>
        <p:txBody>
          <a:bodyPr/>
          <a:lstStyle/>
          <a:p>
            <a:r>
              <a:rPr lang="en-US" smtClean="0"/>
              <a:t>NJ AARP TaxAide</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pPr/>
              <a:t>62</a:t>
            </a:fld>
            <a:endParaRPr lang="en-US" dirty="0"/>
          </a:p>
        </p:txBody>
      </p:sp>
      <p:sp>
        <p:nvSpPr>
          <p:cNvPr id="49155" name="Content Placeholder 2"/>
          <p:cNvSpPr>
            <a:spLocks noGrp="1"/>
          </p:cNvSpPr>
          <p:nvPr>
            <p:ph sz="quarter" idx="12"/>
          </p:nvPr>
        </p:nvSpPr>
        <p:spPr/>
        <p:txBody>
          <a:bodyPr>
            <a:normAutofit fontScale="92500" lnSpcReduction="10000"/>
          </a:bodyPr>
          <a:lstStyle/>
          <a:p>
            <a:pPr>
              <a:lnSpc>
                <a:spcPct val="110000"/>
              </a:lnSpc>
            </a:pPr>
            <a:r>
              <a:rPr lang="en-US" altLang="en-US" dirty="0"/>
              <a:t>Ordinary and necessary to the business</a:t>
            </a:r>
          </a:p>
          <a:p>
            <a:pPr>
              <a:lnSpc>
                <a:spcPct val="110000"/>
              </a:lnSpc>
            </a:pPr>
            <a:r>
              <a:rPr lang="en-US" altLang="en-US" dirty="0"/>
              <a:t>Not against public policy</a:t>
            </a:r>
          </a:p>
          <a:p>
            <a:pPr lvl="1">
              <a:lnSpc>
                <a:spcPct val="110000"/>
              </a:lnSpc>
            </a:pPr>
            <a:r>
              <a:rPr lang="en-US" altLang="en-US" dirty="0"/>
              <a:t>Cannot deduct fines or penalties</a:t>
            </a:r>
          </a:p>
          <a:p>
            <a:pPr>
              <a:lnSpc>
                <a:spcPct val="110000"/>
              </a:lnSpc>
            </a:pPr>
            <a:r>
              <a:rPr lang="en-US" altLang="en-US" dirty="0"/>
              <a:t>All allowable and documented expenses </a:t>
            </a:r>
            <a:r>
              <a:rPr lang="en-US" altLang="en-US" u="sng" dirty="0"/>
              <a:t>must</a:t>
            </a:r>
            <a:r>
              <a:rPr lang="en-US" altLang="en-US" dirty="0"/>
              <a:t> be claimed</a:t>
            </a:r>
          </a:p>
          <a:p>
            <a:pPr lvl="1">
              <a:lnSpc>
                <a:spcPct val="110000"/>
              </a:lnSpc>
              <a:buFont typeface="Calibri" panose="020F0502020204030204" pitchFamily="34" charset="0"/>
              <a:buChar char="⁻"/>
            </a:pPr>
            <a:r>
              <a:rPr lang="en-US" altLang="en-US" dirty="0"/>
              <a:t>Not claiming an expense may result in a tax benefit that would not otherwise </a:t>
            </a:r>
            <a:r>
              <a:rPr lang="en-US" altLang="en-US" dirty="0" smtClean="0"/>
              <a:t>occur (e.g</a:t>
            </a:r>
            <a:r>
              <a:rPr lang="en-US" altLang="en-US" dirty="0"/>
              <a:t>., it may improve </a:t>
            </a:r>
            <a:r>
              <a:rPr lang="en-US" altLang="en-US" dirty="0" smtClean="0"/>
              <a:t>EIC). </a:t>
            </a:r>
            <a:r>
              <a:rPr lang="en-US" altLang="en-US" dirty="0"/>
              <a:t>That is not allowed</a:t>
            </a:r>
          </a:p>
        </p:txBody>
      </p:sp>
    </p:spTree>
    <p:extLst>
      <p:ext uri="{BB962C8B-B14F-4D97-AF65-F5344CB8AC3E}">
        <p14:creationId xmlns:p14="http://schemas.microsoft.com/office/powerpoint/2010/main" val="914608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en-US" altLang="en-US" sz="3800" dirty="0"/>
              <a:t>Allowable Business Expenses</a:t>
            </a:r>
            <a:endParaRPr lang="en-US" altLang="en-US" sz="2400" dirty="0"/>
          </a:p>
        </p:txBody>
      </p:sp>
      <p:sp>
        <p:nvSpPr>
          <p:cNvPr id="333827" name="Rectangle 3"/>
          <p:cNvSpPr>
            <a:spLocks noGrp="1" noChangeArrowheads="1"/>
          </p:cNvSpPr>
          <p:nvPr>
            <p:ph sz="half" idx="1"/>
          </p:nvPr>
        </p:nvSpPr>
        <p:spPr>
          <a:xfrm>
            <a:off x="2133600" y="1447800"/>
            <a:ext cx="4038600" cy="5105400"/>
          </a:xfrm>
        </p:spPr>
        <p:txBody>
          <a:bodyPr>
            <a:normAutofit lnSpcReduction="10000"/>
          </a:bodyPr>
          <a:lstStyle/>
          <a:p>
            <a:r>
              <a:rPr lang="en-US" altLang="en-US" sz="2600" dirty="0"/>
              <a:t>Advertising</a:t>
            </a:r>
          </a:p>
          <a:p>
            <a:r>
              <a:rPr lang="en-US" altLang="en-US" sz="2600" dirty="0"/>
              <a:t>Vehicle expenses</a:t>
            </a:r>
          </a:p>
          <a:p>
            <a:pPr lvl="1"/>
            <a:r>
              <a:rPr lang="en-US" altLang="en-US" sz="2600" dirty="0"/>
              <a:t> Standard mileage only</a:t>
            </a:r>
          </a:p>
          <a:p>
            <a:r>
              <a:rPr lang="en-US" altLang="en-US" sz="2600" dirty="0"/>
              <a:t>Commissions</a:t>
            </a:r>
          </a:p>
          <a:p>
            <a:r>
              <a:rPr lang="en-US" altLang="en-US" sz="2600" dirty="0"/>
              <a:t>Insurance</a:t>
            </a:r>
          </a:p>
          <a:p>
            <a:r>
              <a:rPr lang="en-US" altLang="en-US" sz="2600" dirty="0"/>
              <a:t>Interest</a:t>
            </a:r>
          </a:p>
          <a:p>
            <a:r>
              <a:rPr lang="en-US" altLang="en-US" sz="2600" dirty="0"/>
              <a:t>Office &amp; rent expense</a:t>
            </a:r>
          </a:p>
          <a:p>
            <a:r>
              <a:rPr lang="en-US" altLang="en-US" sz="2600" dirty="0"/>
              <a:t>Repairs &amp; maintenance</a:t>
            </a:r>
          </a:p>
          <a:p>
            <a:pPr>
              <a:buNone/>
            </a:pPr>
            <a:endParaRPr lang="en-US" altLang="en-US" dirty="0"/>
          </a:p>
        </p:txBody>
      </p:sp>
      <p:sp>
        <p:nvSpPr>
          <p:cNvPr id="333828" name="Rectangle 4"/>
          <p:cNvSpPr>
            <a:spLocks noGrp="1" noChangeArrowheads="1"/>
          </p:cNvSpPr>
          <p:nvPr>
            <p:ph sz="half" idx="2"/>
          </p:nvPr>
        </p:nvSpPr>
        <p:spPr>
          <a:xfrm>
            <a:off x="6172200" y="1447800"/>
            <a:ext cx="4038600" cy="4724400"/>
          </a:xfrm>
        </p:spPr>
        <p:txBody>
          <a:bodyPr>
            <a:normAutofit lnSpcReduction="10000"/>
          </a:bodyPr>
          <a:lstStyle/>
          <a:p>
            <a:r>
              <a:rPr lang="en-US" altLang="en-US" sz="2600" dirty="0"/>
              <a:t>Supplies</a:t>
            </a:r>
          </a:p>
          <a:p>
            <a:r>
              <a:rPr lang="en-US" altLang="en-US" sz="2600" dirty="0"/>
              <a:t>Taxes</a:t>
            </a:r>
          </a:p>
          <a:p>
            <a:r>
              <a:rPr lang="en-US" altLang="en-US" sz="2600" dirty="0"/>
              <a:t>Travel</a:t>
            </a:r>
          </a:p>
          <a:p>
            <a:r>
              <a:rPr lang="en-US" altLang="en-US" sz="2600" dirty="0"/>
              <a:t>Utilities</a:t>
            </a:r>
          </a:p>
          <a:p>
            <a:r>
              <a:rPr lang="en-US" altLang="en-US" sz="2600" dirty="0"/>
              <a:t>50% of business meals/entertainment</a:t>
            </a:r>
          </a:p>
          <a:p>
            <a:r>
              <a:rPr lang="en-US" altLang="en-US" sz="2600" dirty="0"/>
              <a:t>Professional fees</a:t>
            </a:r>
          </a:p>
        </p:txBody>
      </p:sp>
      <p:sp>
        <p:nvSpPr>
          <p:cNvPr id="6" name="TextBox 5" descr="NJ Pub Ref" title="NJ Pub Ref"/>
          <p:cNvSpPr txBox="1"/>
          <p:nvPr/>
        </p:nvSpPr>
        <p:spPr>
          <a:xfrm>
            <a:off x="8357731" y="58580"/>
            <a:ext cx="1935402" cy="246221"/>
          </a:xfrm>
          <a:prstGeom prst="rect">
            <a:avLst/>
          </a:prstGeom>
          <a:noFill/>
        </p:spPr>
        <p:txBody>
          <a:bodyPr wrap="none" tIns="0" bIns="0" rtlCol="0">
            <a:spAutoFit/>
          </a:bodyPr>
          <a:lstStyle/>
          <a:p>
            <a:pPr algn="r"/>
            <a:r>
              <a:rPr lang="en-US" sz="1600" dirty="0"/>
              <a:t>Pub 4491 Pages D-11</a:t>
            </a:r>
          </a:p>
        </p:txBody>
      </p:sp>
      <p:sp>
        <p:nvSpPr>
          <p:cNvPr id="3" name="Footer Placeholder 2"/>
          <p:cNvSpPr>
            <a:spLocks noGrp="1"/>
          </p:cNvSpPr>
          <p:nvPr>
            <p:ph type="ftr" sz="quarter" idx="3"/>
          </p:nvPr>
        </p:nvSpPr>
        <p:spPr/>
        <p:txBody>
          <a:bodyPr/>
          <a:lstStyle/>
          <a:p>
            <a:r>
              <a:rPr lang="en-US" smtClean="0"/>
              <a:t>NJ AARP TaxAide</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63</a:t>
            </a:fld>
            <a:endParaRPr lang="en-US" dirty="0"/>
          </a:p>
        </p:txBody>
      </p:sp>
    </p:spTree>
    <p:extLst>
      <p:ext uri="{BB962C8B-B14F-4D97-AF65-F5344CB8AC3E}">
        <p14:creationId xmlns:p14="http://schemas.microsoft.com/office/powerpoint/2010/main" val="94833620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 – Car and Truck Expenses</a:t>
            </a:r>
          </a:p>
        </p:txBody>
      </p:sp>
      <p:sp>
        <p:nvSpPr>
          <p:cNvPr id="3" name="Footer Placeholder 2"/>
          <p:cNvSpPr>
            <a:spLocks noGrp="1"/>
          </p:cNvSpPr>
          <p:nvPr>
            <p:ph type="ftr" sz="quarter" idx="10"/>
          </p:nvPr>
        </p:nvSpPr>
        <p:spPr/>
        <p:txBody>
          <a:bodyPr/>
          <a:lstStyle/>
          <a:p>
            <a:r>
              <a:rPr lang="en-US" smtClean="0"/>
              <a:t>NJ AARP TaxAide</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pPr/>
              <a:t>64</a:t>
            </a:fld>
            <a:endParaRPr lang="en-US" dirty="0"/>
          </a:p>
        </p:txBody>
      </p:sp>
      <p:sp>
        <p:nvSpPr>
          <p:cNvPr id="5" name="Content Placeholder 4"/>
          <p:cNvSpPr>
            <a:spLocks noGrp="1"/>
          </p:cNvSpPr>
          <p:nvPr>
            <p:ph sz="quarter" idx="12"/>
          </p:nvPr>
        </p:nvSpPr>
        <p:spPr/>
        <p:txBody>
          <a:bodyPr>
            <a:normAutofit/>
          </a:bodyPr>
          <a:lstStyle/>
          <a:p>
            <a:r>
              <a:rPr lang="en-US" dirty="0"/>
              <a:t>Standard mileage deduction</a:t>
            </a:r>
          </a:p>
          <a:p>
            <a:pPr lvl="1"/>
            <a:r>
              <a:rPr lang="en-US" dirty="0"/>
              <a:t>Only parking and tolls can be added</a:t>
            </a:r>
          </a:p>
          <a:p>
            <a:pPr lvl="1"/>
            <a:r>
              <a:rPr lang="en-US" dirty="0"/>
              <a:t>All of the following are included in standard mileage</a:t>
            </a:r>
          </a:p>
          <a:p>
            <a:pPr lvl="2"/>
            <a:r>
              <a:rPr lang="en-US" dirty="0"/>
              <a:t>Depreciation or lease payments</a:t>
            </a:r>
          </a:p>
          <a:p>
            <a:pPr lvl="2"/>
            <a:r>
              <a:rPr lang="en-US" dirty="0"/>
              <a:t>Maintenance and repairs</a:t>
            </a:r>
          </a:p>
          <a:p>
            <a:pPr lvl="2"/>
            <a:r>
              <a:rPr lang="en-US" dirty="0"/>
              <a:t>Gasoline (including gasoline taxes) or </a:t>
            </a:r>
            <a:r>
              <a:rPr lang="en-US" dirty="0" smtClean="0"/>
              <a:t>oil</a:t>
            </a:r>
            <a:endParaRPr lang="en-US" dirty="0"/>
          </a:p>
          <a:p>
            <a:pPr lvl="2"/>
            <a:r>
              <a:rPr lang="en-US" dirty="0"/>
              <a:t>Insurance</a:t>
            </a:r>
          </a:p>
          <a:p>
            <a:pPr lvl="2"/>
            <a:r>
              <a:rPr lang="en-US" dirty="0"/>
              <a:t>Vehicle registration fees</a:t>
            </a:r>
          </a:p>
        </p:txBody>
      </p:sp>
    </p:spTree>
    <p:extLst>
      <p:ext uri="{BB962C8B-B14F-4D97-AF65-F5344CB8AC3E}">
        <p14:creationId xmlns:p14="http://schemas.microsoft.com/office/powerpoint/2010/main" val="19346108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Business Mileage </a:t>
            </a:r>
          </a:p>
        </p:txBody>
      </p:sp>
      <p:sp>
        <p:nvSpPr>
          <p:cNvPr id="3" name="Footer Placeholder 2"/>
          <p:cNvSpPr>
            <a:spLocks noGrp="1"/>
          </p:cNvSpPr>
          <p:nvPr>
            <p:ph type="ftr" sz="quarter" idx="10"/>
          </p:nvPr>
        </p:nvSpPr>
        <p:spPr/>
        <p:txBody>
          <a:bodyPr/>
          <a:lstStyle/>
          <a:p>
            <a:r>
              <a:rPr lang="en-US" smtClean="0">
                <a:solidFill>
                  <a:prstClr val="black">
                    <a:tint val="75000"/>
                  </a:prstClr>
                </a:solidFill>
              </a:rPr>
              <a:t>NJ AARP TaxAide</a:t>
            </a:r>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p>
            <a:fld id="{904548E9-6249-43D8-B9E7-ADE044522384}" type="slidenum">
              <a:rPr lang="en-US" smtClean="0">
                <a:solidFill>
                  <a:prstClr val="black">
                    <a:tint val="75000"/>
                  </a:prstClr>
                </a:solidFill>
              </a:rPr>
              <a:pPr/>
              <a:t>65</a:t>
            </a:fld>
            <a:endParaRPr lang="en-US" dirty="0">
              <a:solidFill>
                <a:prstClr val="black">
                  <a:tint val="75000"/>
                </a:prstClr>
              </a:solidFill>
            </a:endParaRPr>
          </a:p>
        </p:txBody>
      </p:sp>
      <p:sp>
        <p:nvSpPr>
          <p:cNvPr id="59396" name="Content Placeholder 6"/>
          <p:cNvSpPr>
            <a:spLocks noGrp="1"/>
          </p:cNvSpPr>
          <p:nvPr>
            <p:ph sz="quarter" idx="12"/>
          </p:nvPr>
        </p:nvSpPr>
        <p:spPr>
          <a:xfrm>
            <a:off x="1077846" y="1560805"/>
            <a:ext cx="7696200" cy="4495800"/>
          </a:xfrm>
          <a:prstGeom prst="rect">
            <a:avLst/>
          </a:prstGeom>
        </p:spPr>
        <p:txBody>
          <a:bodyPr/>
          <a:lstStyle/>
          <a:p>
            <a:pPr>
              <a:spcBef>
                <a:spcPts val="0"/>
              </a:spcBef>
            </a:pPr>
            <a:r>
              <a:rPr lang="en-US" altLang="en-US" dirty="0"/>
              <a:t>Must understand</a:t>
            </a:r>
            <a:br>
              <a:rPr lang="en-US" altLang="en-US" dirty="0"/>
            </a:br>
            <a:r>
              <a:rPr lang="en-US" altLang="en-US" u="sng" dirty="0"/>
              <a:t>commuting</a:t>
            </a:r>
            <a:r>
              <a:rPr lang="en-US" altLang="en-US" dirty="0"/>
              <a:t> versus</a:t>
            </a:r>
            <a:br>
              <a:rPr lang="en-US" altLang="en-US" dirty="0"/>
            </a:br>
            <a:r>
              <a:rPr lang="en-US" altLang="en-US" dirty="0"/>
              <a:t>deductible travel</a:t>
            </a:r>
            <a:br>
              <a:rPr lang="en-US" altLang="en-US" dirty="0"/>
            </a:br>
            <a:r>
              <a:rPr lang="en-US" altLang="en-US" dirty="0"/>
              <a:t>miles</a:t>
            </a:r>
          </a:p>
          <a:p>
            <a:pPr lvl="1">
              <a:spcBef>
                <a:spcPts val="0"/>
              </a:spcBef>
            </a:pPr>
            <a:r>
              <a:rPr lang="en-US" altLang="en-US" sz="2400" dirty="0"/>
              <a:t>First and </a:t>
            </a:r>
            <a:r>
              <a:rPr lang="en-US" altLang="en-US" sz="2400" dirty="0" smtClean="0"/>
              <a:t>last </a:t>
            </a:r>
            <a:r>
              <a:rPr lang="en-US" altLang="en-US" sz="2400" dirty="0"/>
              <a:t>trip of </a:t>
            </a:r>
            <a:br>
              <a:rPr lang="en-US" altLang="en-US" sz="2400" dirty="0"/>
            </a:br>
            <a:r>
              <a:rPr lang="en-US" altLang="en-US" sz="2400" dirty="0"/>
              <a:t>the day are commuting miles </a:t>
            </a:r>
            <a:br>
              <a:rPr lang="en-US" altLang="en-US" sz="2400" dirty="0"/>
            </a:br>
            <a:r>
              <a:rPr lang="en-US" altLang="en-US" sz="2400" dirty="0"/>
              <a:t>and cannot be deducted</a:t>
            </a:r>
          </a:p>
          <a:p>
            <a:pPr lvl="1">
              <a:spcBef>
                <a:spcPts val="0"/>
              </a:spcBef>
            </a:pPr>
            <a:r>
              <a:rPr lang="en-US" altLang="en-US" sz="2400" dirty="0"/>
              <a:t>Travel in between 1</a:t>
            </a:r>
            <a:r>
              <a:rPr lang="en-US" altLang="en-US" sz="2400" baseline="30000" dirty="0"/>
              <a:t>st</a:t>
            </a:r>
            <a:r>
              <a:rPr lang="en-US" altLang="en-US" sz="2400" dirty="0"/>
              <a:t> and </a:t>
            </a:r>
            <a:br>
              <a:rPr lang="en-US" altLang="en-US" sz="2400" dirty="0"/>
            </a:br>
            <a:r>
              <a:rPr lang="en-US" altLang="en-US" sz="2400" dirty="0"/>
              <a:t>last trip are deductible</a:t>
            </a:r>
            <a:endParaRPr lang="en-US" altLang="en-US" dirty="0"/>
          </a:p>
          <a:p>
            <a:pPr>
              <a:spcBef>
                <a:spcPts val="0"/>
              </a:spcBef>
            </a:pPr>
            <a:r>
              <a:rPr lang="en-US" altLang="en-US" dirty="0"/>
              <a:t>See </a:t>
            </a:r>
            <a:r>
              <a:rPr lang="en-US" altLang="en-US" dirty="0" smtClean="0"/>
              <a:t>4012 </a:t>
            </a:r>
            <a:r>
              <a:rPr lang="en-US" altLang="en-US" dirty="0"/>
              <a:t>Tab </a:t>
            </a:r>
            <a:r>
              <a:rPr lang="en-US" altLang="en-US" dirty="0" smtClean="0"/>
              <a:t>D</a:t>
            </a:r>
            <a:endParaRPr lang="en-US" altLang="en-US" dirty="0"/>
          </a:p>
        </p:txBody>
      </p:sp>
      <p:pic>
        <p:nvPicPr>
          <p:cNvPr id="59397" name="Content Placeholder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705607" y="1538320"/>
            <a:ext cx="3903726" cy="432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4" descr="NTTCTaxLaw" title="NTTCTaxLa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67800" y="76200"/>
            <a:ext cx="12954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83169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Income</a:t>
            </a:r>
          </a:p>
        </p:txBody>
      </p:sp>
      <p:sp>
        <p:nvSpPr>
          <p:cNvPr id="3" name="Footer Placeholder 2"/>
          <p:cNvSpPr>
            <a:spLocks noGrp="1"/>
          </p:cNvSpPr>
          <p:nvPr>
            <p:ph type="ftr" sz="quarter" idx="10"/>
          </p:nvPr>
        </p:nvSpPr>
        <p:spPr/>
        <p:txBody>
          <a:bodyPr/>
          <a:lstStyle/>
          <a:p>
            <a:r>
              <a:rPr lang="en-US" smtClean="0"/>
              <a:t>NJ AARP TaxAide</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pPr/>
              <a:t>66</a:t>
            </a:fld>
            <a:endParaRPr lang="en-US" dirty="0"/>
          </a:p>
        </p:txBody>
      </p:sp>
      <p:sp>
        <p:nvSpPr>
          <p:cNvPr id="73731" name="Content Placeholder 6"/>
          <p:cNvSpPr>
            <a:spLocks noGrp="1"/>
          </p:cNvSpPr>
          <p:nvPr>
            <p:ph sz="quarter" idx="12"/>
          </p:nvPr>
        </p:nvSpPr>
        <p:spPr/>
        <p:txBody>
          <a:bodyPr>
            <a:normAutofit/>
          </a:bodyPr>
          <a:lstStyle/>
          <a:p>
            <a:r>
              <a:rPr lang="en-US" altLang="en-US" dirty="0"/>
              <a:t>TaxSlayer will automatically flow business net profit to other parts of return:</a:t>
            </a:r>
          </a:p>
          <a:p>
            <a:pPr lvl="1"/>
            <a:r>
              <a:rPr lang="en-US" altLang="en-US" dirty="0"/>
              <a:t>Self-employment tax</a:t>
            </a:r>
          </a:p>
          <a:p>
            <a:pPr lvl="1"/>
            <a:r>
              <a:rPr lang="en-US" altLang="en-US" dirty="0"/>
              <a:t>Traditional IRA – use caution re Roth</a:t>
            </a:r>
          </a:p>
          <a:p>
            <a:pPr lvl="1"/>
            <a:r>
              <a:rPr lang="en-US" altLang="en-US" dirty="0"/>
              <a:t>Earned income </a:t>
            </a:r>
            <a:r>
              <a:rPr lang="en-US" altLang="en-US" dirty="0" smtClean="0"/>
              <a:t>credit</a:t>
            </a:r>
          </a:p>
          <a:p>
            <a:pPr lvl="1"/>
            <a:r>
              <a:rPr lang="en-US" altLang="en-US" dirty="0" smtClean="0"/>
              <a:t>Qualified business income (QBI) credit</a:t>
            </a:r>
            <a:endParaRPr lang="en-US" altLang="en-US" dirty="0"/>
          </a:p>
        </p:txBody>
      </p:sp>
    </p:spTree>
    <p:extLst>
      <p:ext uri="{BB962C8B-B14F-4D97-AF65-F5344CB8AC3E}">
        <p14:creationId xmlns:p14="http://schemas.microsoft.com/office/powerpoint/2010/main" val="29314054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1143000" y="228600"/>
            <a:ext cx="9829800" cy="762000"/>
          </a:xfrm>
        </p:spPr>
        <p:txBody>
          <a:bodyPr/>
          <a:lstStyle/>
          <a:p>
            <a:r>
              <a:rPr lang="en-US" altLang="en-US" dirty="0"/>
              <a:t>Self-Employment Taxes</a:t>
            </a:r>
            <a:endParaRPr lang="en-US" altLang="en-US" sz="2800" dirty="0"/>
          </a:p>
        </p:txBody>
      </p:sp>
      <p:sp>
        <p:nvSpPr>
          <p:cNvPr id="335875" name="Rectangle 3"/>
          <p:cNvSpPr>
            <a:spLocks noGrp="1" noChangeArrowheads="1"/>
          </p:cNvSpPr>
          <p:nvPr>
            <p:ph idx="1"/>
          </p:nvPr>
        </p:nvSpPr>
        <p:spPr>
          <a:xfrm>
            <a:off x="1143000" y="1371600"/>
            <a:ext cx="9601200" cy="5105400"/>
          </a:xfrm>
        </p:spPr>
        <p:txBody>
          <a:bodyPr>
            <a:normAutofit/>
          </a:bodyPr>
          <a:lstStyle/>
          <a:p>
            <a:pPr>
              <a:lnSpc>
                <a:spcPct val="80000"/>
              </a:lnSpc>
            </a:pPr>
            <a:r>
              <a:rPr lang="en-US" altLang="en-US" sz="2800" dirty="0"/>
              <a:t>If you have Self-Employment income on Schedule C, you must pay Social Security and Medicare taxes on that income</a:t>
            </a:r>
          </a:p>
          <a:p>
            <a:pPr lvl="1">
              <a:lnSpc>
                <a:spcPct val="80000"/>
              </a:lnSpc>
            </a:pPr>
            <a:r>
              <a:rPr lang="en-US" altLang="en-US" sz="2400" dirty="0"/>
              <a:t>Net income from self-employment must be over $400 to owe self-employment taxes </a:t>
            </a:r>
          </a:p>
          <a:p>
            <a:pPr>
              <a:lnSpc>
                <a:spcPct val="80000"/>
              </a:lnSpc>
            </a:pPr>
            <a:r>
              <a:rPr lang="en-US" altLang="en-US" sz="2800" dirty="0"/>
              <a:t>Social Security &amp; Medicare tax rate on self-employment income is 15.3% (</a:t>
            </a:r>
            <a:r>
              <a:rPr lang="en-US" altLang="en-US" sz="2800" dirty="0" smtClean="0"/>
              <a:t>12.4% </a:t>
            </a:r>
            <a:r>
              <a:rPr lang="en-US" altLang="en-US" sz="2800" dirty="0"/>
              <a:t>+ </a:t>
            </a:r>
            <a:r>
              <a:rPr lang="en-US" altLang="en-US" sz="2800" dirty="0" smtClean="0"/>
              <a:t>2.9%)</a:t>
            </a:r>
            <a:endParaRPr lang="en-US" altLang="en-US" sz="2800" dirty="0"/>
          </a:p>
          <a:p>
            <a:pPr lvl="1">
              <a:lnSpc>
                <a:spcPct val="80000"/>
              </a:lnSpc>
            </a:pPr>
            <a:r>
              <a:rPr lang="en-US" altLang="en-US" dirty="0"/>
              <a:t> Same as amount on employees’ wages, which is paid ½ by employer and ½ by employee </a:t>
            </a:r>
          </a:p>
          <a:p>
            <a:pPr>
              <a:lnSpc>
                <a:spcPct val="80000"/>
              </a:lnSpc>
            </a:pPr>
            <a:r>
              <a:rPr lang="en-US" altLang="en-US" sz="2800" dirty="0"/>
              <a:t> Entries on Schedule C will cause TaxSlayer to automatically:</a:t>
            </a:r>
          </a:p>
          <a:p>
            <a:pPr lvl="1">
              <a:lnSpc>
                <a:spcPct val="80000"/>
              </a:lnSpc>
            </a:pPr>
            <a:r>
              <a:rPr lang="en-US" altLang="en-US" dirty="0"/>
              <a:t>Calculate Self-Employment Tax on Schedule SE</a:t>
            </a:r>
          </a:p>
          <a:p>
            <a:pPr lvl="1">
              <a:lnSpc>
                <a:spcPct val="80000"/>
              </a:lnSpc>
            </a:pPr>
            <a:r>
              <a:rPr lang="en-US" altLang="en-US" dirty="0"/>
              <a:t>Record Adjustment to Income for ½ of Self-Employment Tax </a:t>
            </a:r>
          </a:p>
          <a:p>
            <a:pPr marL="576262" lvl="1" indent="0">
              <a:lnSpc>
                <a:spcPct val="80000"/>
              </a:lnSpc>
              <a:buNone/>
            </a:pPr>
            <a:endParaRPr lang="en-US" altLang="en-US" sz="2400" dirty="0"/>
          </a:p>
        </p:txBody>
      </p:sp>
      <p:sp>
        <p:nvSpPr>
          <p:cNvPr id="3" name="Footer Placeholder 2"/>
          <p:cNvSpPr>
            <a:spLocks noGrp="1"/>
          </p:cNvSpPr>
          <p:nvPr>
            <p:ph type="ftr" sz="quarter" idx="3"/>
          </p:nvPr>
        </p:nvSpPr>
        <p:spPr/>
        <p:txBody>
          <a:bodyPr/>
          <a:lstStyle/>
          <a:p>
            <a:r>
              <a:rPr lang="en-US" smtClean="0"/>
              <a:t>NJ AARP TaxAide</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67</a:t>
            </a:fld>
            <a:endParaRPr lang="en-US" dirty="0"/>
          </a:p>
        </p:txBody>
      </p:sp>
    </p:spTree>
    <p:extLst>
      <p:ext uri="{BB962C8B-B14F-4D97-AF65-F5344CB8AC3E}">
        <p14:creationId xmlns:p14="http://schemas.microsoft.com/office/powerpoint/2010/main" val="3191323526"/>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1143000" y="228600"/>
            <a:ext cx="9829800" cy="762000"/>
          </a:xfrm>
        </p:spPr>
        <p:txBody>
          <a:bodyPr/>
          <a:lstStyle/>
          <a:p>
            <a:r>
              <a:rPr lang="en-US" altLang="en-US" dirty="0" smtClean="0"/>
              <a:t>Qualified Business Income</a:t>
            </a:r>
            <a:endParaRPr lang="en-US" altLang="en-US" sz="2800" dirty="0"/>
          </a:p>
        </p:txBody>
      </p:sp>
      <p:sp>
        <p:nvSpPr>
          <p:cNvPr id="335875" name="Rectangle 3"/>
          <p:cNvSpPr>
            <a:spLocks noGrp="1" noChangeArrowheads="1"/>
          </p:cNvSpPr>
          <p:nvPr>
            <p:ph idx="1"/>
          </p:nvPr>
        </p:nvSpPr>
        <p:spPr>
          <a:xfrm>
            <a:off x="1143000" y="1371600"/>
            <a:ext cx="9601200" cy="5105400"/>
          </a:xfrm>
        </p:spPr>
        <p:txBody>
          <a:bodyPr>
            <a:normAutofit/>
          </a:bodyPr>
          <a:lstStyle/>
          <a:p>
            <a:r>
              <a:rPr lang="en-US" dirty="0"/>
              <a:t>Individual taxpayers can deduct up to 20% of qualified business income (QBI)</a:t>
            </a:r>
          </a:p>
          <a:p>
            <a:pPr lvl="1"/>
            <a:r>
              <a:rPr lang="en-US" dirty="0"/>
              <a:t>A deduction from AGI to arrive at taxable income</a:t>
            </a:r>
          </a:p>
          <a:p>
            <a:pPr lvl="1"/>
            <a:r>
              <a:rPr lang="en-US" dirty="0"/>
              <a:t>In addition to standard or itemized deductions</a:t>
            </a:r>
          </a:p>
          <a:p>
            <a:r>
              <a:rPr lang="en-US" dirty="0" smtClean="0"/>
              <a:t>Also </a:t>
            </a:r>
            <a:r>
              <a:rPr lang="en-US" dirty="0"/>
              <a:t>referred to as Section 199A deduction</a:t>
            </a:r>
          </a:p>
          <a:p>
            <a:pPr marL="576262" lvl="1" indent="0">
              <a:lnSpc>
                <a:spcPct val="80000"/>
              </a:lnSpc>
              <a:buNone/>
            </a:pPr>
            <a:endParaRPr lang="en-US" altLang="en-US" sz="2400" dirty="0"/>
          </a:p>
        </p:txBody>
      </p:sp>
      <p:sp>
        <p:nvSpPr>
          <p:cNvPr id="3" name="Footer Placeholder 2"/>
          <p:cNvSpPr>
            <a:spLocks noGrp="1"/>
          </p:cNvSpPr>
          <p:nvPr>
            <p:ph type="ftr" sz="quarter" idx="3"/>
          </p:nvPr>
        </p:nvSpPr>
        <p:spPr/>
        <p:txBody>
          <a:bodyPr/>
          <a:lstStyle/>
          <a:p>
            <a:r>
              <a:rPr lang="en-US" smtClean="0"/>
              <a:t>NJ AARP TaxAide</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68</a:t>
            </a:fld>
            <a:endParaRPr lang="en-US" dirty="0"/>
          </a:p>
        </p:txBody>
      </p:sp>
    </p:spTree>
    <p:extLst>
      <p:ext uri="{BB962C8B-B14F-4D97-AF65-F5344CB8AC3E}">
        <p14:creationId xmlns:p14="http://schemas.microsoft.com/office/powerpoint/2010/main" val="1804955718"/>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a:xfrm>
            <a:off x="1063173" y="1761433"/>
            <a:ext cx="9753600" cy="4008983"/>
          </a:xfrm>
        </p:spPr>
        <p:txBody>
          <a:bodyPr vert="horz" lIns="91440" tIns="45720" rIns="91440" bIns="45720" rtlCol="0" anchor="t">
            <a:normAutofit fontScale="77500" lnSpcReduction="20000"/>
          </a:bodyPr>
          <a:lstStyle/>
          <a:p>
            <a:pPr marL="340995" indent="-340995"/>
            <a:r>
              <a:rPr lang="en-US" dirty="0"/>
              <a:t>This section will focus on NJ aspects of a tax return for a young married couple</a:t>
            </a:r>
          </a:p>
          <a:p>
            <a:pPr marL="338455" indent="-340995"/>
            <a:r>
              <a:rPr lang="en-US" dirty="0"/>
              <a:t>The following NJ tax topics will be discussed:</a:t>
            </a:r>
          </a:p>
          <a:p>
            <a:pPr marL="911542" lvl="1" indent="-340995"/>
            <a:r>
              <a:rPr lang="en-US" dirty="0">
                <a:cs typeface="Calibri"/>
              </a:rPr>
              <a:t>Filing Status – Civil Unions</a:t>
            </a:r>
          </a:p>
          <a:p>
            <a:pPr marL="911542" lvl="1" indent="-340995"/>
            <a:r>
              <a:rPr lang="en-US" dirty="0">
                <a:cs typeface="Calibri"/>
              </a:rPr>
              <a:t>Dependents – Health Insurance, College Students</a:t>
            </a:r>
          </a:p>
          <a:p>
            <a:pPr marL="911542" lvl="1" indent="-340995"/>
            <a:r>
              <a:rPr lang="en-US" dirty="0" smtClean="0">
                <a:cs typeface="Calibri"/>
              </a:rPr>
              <a:t>W-2 </a:t>
            </a:r>
            <a:r>
              <a:rPr lang="en-US" dirty="0">
                <a:cs typeface="Calibri"/>
              </a:rPr>
              <a:t>Box 14 - </a:t>
            </a:r>
            <a:r>
              <a:rPr lang="en-US" dirty="0" smtClean="0">
                <a:cs typeface="Calibri"/>
              </a:rPr>
              <a:t>Excess </a:t>
            </a:r>
            <a:r>
              <a:rPr lang="en-US" dirty="0" smtClean="0">
                <a:cs typeface="Calibri"/>
              </a:rPr>
              <a:t>Withholdings</a:t>
            </a:r>
          </a:p>
          <a:p>
            <a:pPr marL="911542" lvl="1" indent="-340995"/>
            <a:r>
              <a:rPr lang="en-US" dirty="0" smtClean="0">
                <a:cs typeface="Calibri"/>
              </a:rPr>
              <a:t>NJ Taxability of Interest Income</a:t>
            </a:r>
          </a:p>
          <a:p>
            <a:pPr marL="911542" lvl="1" indent="-340995"/>
            <a:r>
              <a:rPr lang="en-US" dirty="0" smtClean="0">
                <a:cs typeface="Calibri"/>
              </a:rPr>
              <a:t>Exempt Interest Dividends</a:t>
            </a:r>
            <a:endParaRPr lang="en-US" dirty="0">
              <a:cs typeface="Calibri"/>
            </a:endParaRPr>
          </a:p>
          <a:p>
            <a:pPr marL="911542" lvl="1" indent="-340995"/>
            <a:r>
              <a:rPr lang="en-US" dirty="0" smtClean="0">
                <a:cs typeface="Calibri"/>
              </a:rPr>
              <a:t>IRA </a:t>
            </a:r>
            <a:r>
              <a:rPr lang="en-US" dirty="0">
                <a:cs typeface="Calibri"/>
              </a:rPr>
              <a:t>Distributions</a:t>
            </a:r>
          </a:p>
          <a:p>
            <a:pPr marL="911542" lvl="1" indent="-340995"/>
            <a:r>
              <a:rPr lang="en-US" dirty="0">
                <a:cs typeface="Calibri"/>
              </a:rPr>
              <a:t>Business Income</a:t>
            </a:r>
          </a:p>
          <a:p>
            <a:pPr marL="340995" indent="-340995"/>
            <a:endParaRPr lang="en-US" altLang="en-US" dirty="0">
              <a:cs typeface="Calibri"/>
            </a:endParaRPr>
          </a:p>
        </p:txBody>
      </p:sp>
      <p:sp>
        <p:nvSpPr>
          <p:cNvPr id="21506" name="Rectangle 9"/>
          <p:cNvSpPr>
            <a:spLocks noGrp="1" noChangeArrowheads="1"/>
          </p:cNvSpPr>
          <p:nvPr>
            <p:ph type="title"/>
          </p:nvPr>
        </p:nvSpPr>
        <p:spPr/>
        <p:txBody>
          <a:bodyPr/>
          <a:lstStyle/>
          <a:p>
            <a:r>
              <a:rPr lang="en-GB" dirty="0"/>
              <a:t>Young Married Couple – NJ Considerations</a:t>
            </a:r>
            <a:endParaRPr lang="en-US" dirty="0"/>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9" name="Picture 8" descr="A close up of a logo&#10;&#10;Description generated with high confidence">
            <a:extLst>
              <a:ext uri="{FF2B5EF4-FFF2-40B4-BE49-F238E27FC236}">
                <a16:creationId xmlns:a16="http://schemas.microsoft.com/office/drawing/2014/main" id="{4C944D2A-E666-42D3-8B80-7849FF96B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8" name="Footer Placeholder 2">
            <a:extLst>
              <a:ext uri="{FF2B5EF4-FFF2-40B4-BE49-F238E27FC236}">
                <a16:creationId xmlns:a16="http://schemas.microsoft.com/office/drawing/2014/main" id="{ED483A47-49FF-4FFF-8010-466A874C8505}"/>
              </a:ext>
            </a:extLst>
          </p:cNvPr>
          <p:cNvSpPr>
            <a:spLocks noGrp="1"/>
          </p:cNvSpPr>
          <p:nvPr>
            <p:ph type="ftr" sz="quarter" idx="10"/>
          </p:nvPr>
        </p:nvSpPr>
        <p:spPr>
          <a:xfrm>
            <a:off x="3476488" y="6265305"/>
            <a:ext cx="3860800" cy="365125"/>
          </a:xfrm>
        </p:spPr>
        <p:txBody>
          <a:bodyPr/>
          <a:lstStyle/>
          <a:p>
            <a:r>
              <a:rPr lang="en-US" smtClean="0"/>
              <a:t>NJ AARP TaxAide</a:t>
            </a:r>
            <a:endParaRPr lang="en-US" dirty="0"/>
          </a:p>
        </p:txBody>
      </p:sp>
    </p:spTree>
    <p:extLst>
      <p:ext uri="{BB962C8B-B14F-4D97-AF65-F5344CB8AC3E}">
        <p14:creationId xmlns:p14="http://schemas.microsoft.com/office/powerpoint/2010/main" val="179528483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NJ AARP TaxAide</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7</a:t>
            </a:fld>
            <a:endParaRPr lang="en-US" altLang="en-US" dirty="0"/>
          </a:p>
        </p:txBody>
      </p:sp>
      <p:sp>
        <p:nvSpPr>
          <p:cNvPr id="11266" name="Rectangle 2"/>
          <p:cNvSpPr>
            <a:spLocks noGrp="1" noChangeArrowheads="1"/>
          </p:cNvSpPr>
          <p:nvPr>
            <p:ph sz="quarter" idx="12"/>
          </p:nvPr>
        </p:nvSpPr>
        <p:spPr>
          <a:xfrm>
            <a:off x="1278833" y="1524000"/>
            <a:ext cx="9753600" cy="4260793"/>
          </a:xfrm>
        </p:spPr>
        <p:txBody>
          <a:bodyPr>
            <a:normAutofit fontScale="92500" lnSpcReduction="20000"/>
          </a:bodyPr>
          <a:lstStyle/>
          <a:p>
            <a:r>
              <a:rPr lang="en-GB" altLang="en-US" dirty="0"/>
              <a:t>Highest tax rate/lower standard deduction</a:t>
            </a:r>
          </a:p>
          <a:p>
            <a:r>
              <a:rPr lang="en-GB" altLang="en-US" dirty="0"/>
              <a:t>Max social security taxable if lived with spouse at all during the year</a:t>
            </a:r>
          </a:p>
          <a:p>
            <a:r>
              <a:rPr lang="en-GB" altLang="en-US" dirty="0"/>
              <a:t>Cannot claim most tax credits </a:t>
            </a:r>
            <a:r>
              <a:rPr lang="en-GB" altLang="en-US" dirty="0" smtClean="0"/>
              <a:t>(EIC, education credits, credit for elderly or disabled)</a:t>
            </a:r>
            <a:endParaRPr lang="en-GB" altLang="en-US" dirty="0"/>
          </a:p>
          <a:p>
            <a:r>
              <a:rPr lang="en-GB" altLang="en-US" dirty="0"/>
              <a:t>Cannot deduct student loan interest</a:t>
            </a:r>
          </a:p>
          <a:p>
            <a:r>
              <a:rPr lang="en-GB" altLang="en-US" dirty="0"/>
              <a:t>Cannot use standard deduction if spouse </a:t>
            </a:r>
            <a:r>
              <a:rPr lang="en-GB" altLang="en-US" dirty="0" smtClean="0"/>
              <a:t>itemized</a:t>
            </a:r>
          </a:p>
          <a:p>
            <a:pPr lvl="1"/>
            <a:r>
              <a:rPr lang="en-GB" altLang="en-US" dirty="0" smtClean="0"/>
              <a:t>Even if you file first</a:t>
            </a:r>
            <a:r>
              <a:rPr lang="ar-SA" altLang="en-US" dirty="0" smtClean="0"/>
              <a:t>‏</a:t>
            </a:r>
            <a:endParaRPr lang="en-GB" altLang="en-US" dirty="0"/>
          </a:p>
        </p:txBody>
      </p:sp>
      <p:sp>
        <p:nvSpPr>
          <p:cNvPr id="27650" name="Rectangle 1"/>
          <p:cNvSpPr>
            <a:spLocks noGrp="1" noChangeArrowheads="1"/>
          </p:cNvSpPr>
          <p:nvPr>
            <p:ph type="title"/>
          </p:nvPr>
        </p:nvSpPr>
        <p:spPr/>
        <p:txBody>
          <a:bodyPr/>
          <a:lstStyle/>
          <a:p>
            <a:r>
              <a:rPr lang="en-GB" altLang="en-US" dirty="0"/>
              <a:t>Filing Status: MFS - Disadvantages</a:t>
            </a:r>
          </a:p>
        </p:txBody>
      </p:sp>
    </p:spTree>
    <p:extLst>
      <p:ext uri="{BB962C8B-B14F-4D97-AF65-F5344CB8AC3E}">
        <p14:creationId xmlns:p14="http://schemas.microsoft.com/office/powerpoint/2010/main" val="7115218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5" name="Title 4">
            <a:extLst>
              <a:ext uri="{FF2B5EF4-FFF2-40B4-BE49-F238E27FC236}">
                <a16:creationId xmlns:a16="http://schemas.microsoft.com/office/drawing/2014/main" id="{9F1FA2C8-F397-43F6-8CBD-12197FA9E294}"/>
              </a:ext>
            </a:extLst>
          </p:cNvPr>
          <p:cNvSpPr>
            <a:spLocks noGrp="1"/>
          </p:cNvSpPr>
          <p:nvPr>
            <p:ph type="title"/>
          </p:nvPr>
        </p:nvSpPr>
        <p:spPr>
          <a:xfrm>
            <a:off x="1066803" y="28835"/>
            <a:ext cx="9751391" cy="1143000"/>
          </a:xfrm>
        </p:spPr>
        <p:txBody>
          <a:bodyPr/>
          <a:lstStyle/>
          <a:p>
            <a:r>
              <a:rPr lang="en-US" dirty="0">
                <a:cs typeface="Calibri"/>
              </a:rPr>
              <a:t>Filing Status – NJ Considerations</a:t>
            </a:r>
            <a:endParaRPr lang="en-US" dirty="0"/>
          </a:p>
        </p:txBody>
      </p:sp>
      <p:graphicFrame>
        <p:nvGraphicFramePr>
          <p:cNvPr id="14" name="Table 13">
            <a:extLst>
              <a:ext uri="{FF2B5EF4-FFF2-40B4-BE49-F238E27FC236}">
                <a16:creationId xmlns:a16="http://schemas.microsoft.com/office/drawing/2014/main" id="{75F008D8-E933-46C6-B333-090FF44A5B9F}"/>
              </a:ext>
            </a:extLst>
          </p:cNvPr>
          <p:cNvGraphicFramePr>
            <a:graphicFrameLocks noGrp="1"/>
          </p:cNvGraphicFramePr>
          <p:nvPr>
            <p:extLst/>
          </p:nvPr>
        </p:nvGraphicFramePr>
        <p:xfrm>
          <a:off x="898055" y="1586727"/>
          <a:ext cx="10571854" cy="3535680"/>
        </p:xfrm>
        <a:graphic>
          <a:graphicData uri="http://schemas.openxmlformats.org/drawingml/2006/table">
            <a:tbl>
              <a:tblPr firstRow="1" bandRow="1">
                <a:tableStyleId>{72833802-FEF1-4C79-8D5D-14CF1EAF98D9}</a:tableStyleId>
              </a:tblPr>
              <a:tblGrid>
                <a:gridCol w="4753694">
                  <a:extLst>
                    <a:ext uri="{9D8B030D-6E8A-4147-A177-3AD203B41FA5}">
                      <a16:colId xmlns:a16="http://schemas.microsoft.com/office/drawing/2014/main" val="1702251730"/>
                    </a:ext>
                  </a:extLst>
                </a:gridCol>
                <a:gridCol w="5818160">
                  <a:extLst>
                    <a:ext uri="{9D8B030D-6E8A-4147-A177-3AD203B41FA5}">
                      <a16:colId xmlns:a16="http://schemas.microsoft.com/office/drawing/2014/main" val="1432346579"/>
                    </a:ext>
                  </a:extLst>
                </a:gridCol>
              </a:tblGrid>
              <a:tr h="370840">
                <a:tc>
                  <a:txBody>
                    <a:bodyPr/>
                    <a:lstStyle/>
                    <a:p>
                      <a:pPr marL="0" rtl="0" latinLnBrk="0">
                        <a:spcBef>
                          <a:spcPts val="0"/>
                        </a:spcBef>
                        <a:spcAft>
                          <a:spcPts val="0"/>
                        </a:spcAft>
                      </a:pPr>
                      <a:r>
                        <a:rPr lang="en-US" sz="2800" kern="1200" dirty="0">
                          <a:effectLst/>
                        </a:rPr>
                        <a:t>Federal Filing Status</a:t>
                      </a:r>
                      <a:endParaRPr lang="en-US" sz="2800">
                        <a:effectLst/>
                      </a:endParaRPr>
                    </a:p>
                  </a:txBody>
                  <a:tcPr>
                    <a:lnR w="12700" cap="flat" cmpd="sng" algn="ctr">
                      <a:solidFill>
                        <a:schemeClr val="tx1"/>
                      </a:solidFill>
                      <a:prstDash val="solid"/>
                      <a:round/>
                      <a:headEnd type="none" w="med" len="med"/>
                      <a:tailEnd type="none" w="med" len="med"/>
                    </a:lnR>
                  </a:tcPr>
                </a:tc>
                <a:tc>
                  <a:txBody>
                    <a:bodyPr/>
                    <a:lstStyle/>
                    <a:p>
                      <a:pPr marL="0" rtl="0" latinLnBrk="0">
                        <a:spcBef>
                          <a:spcPts val="0"/>
                        </a:spcBef>
                        <a:spcAft>
                          <a:spcPts val="0"/>
                        </a:spcAft>
                      </a:pPr>
                      <a:r>
                        <a:rPr lang="en-US" sz="2800" kern="1200" dirty="0">
                          <a:effectLst/>
                        </a:rPr>
                        <a:t>State Filing Status</a:t>
                      </a:r>
                      <a:endParaRPr lang="en-US" sz="2800" dirty="0">
                        <a:effectLs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97281400"/>
                  </a:ext>
                </a:extLst>
              </a:tr>
              <a:tr h="370840">
                <a:tc>
                  <a:txBody>
                    <a:bodyPr/>
                    <a:lstStyle/>
                    <a:p>
                      <a:pPr marL="0" rtl="0" latinLnBrk="0">
                        <a:spcBef>
                          <a:spcPts val="0"/>
                        </a:spcBef>
                        <a:spcAft>
                          <a:spcPts val="0"/>
                        </a:spcAft>
                      </a:pPr>
                      <a:r>
                        <a:rPr lang="en-US" sz="2800" dirty="0">
                          <a:effectLst/>
                        </a:rPr>
                        <a:t>Single</a:t>
                      </a:r>
                      <a:endParaRPr lang="en-US" sz="2800">
                        <a:effectLst/>
                      </a:endParaRPr>
                    </a:p>
                  </a:txBody>
                  <a:tcPr>
                    <a:lnR w="12700" cap="flat" cmpd="sng" algn="ctr">
                      <a:solidFill>
                        <a:schemeClr val="tx1"/>
                      </a:solidFill>
                      <a:prstDash val="solid"/>
                      <a:round/>
                      <a:headEnd type="none" w="med" len="med"/>
                      <a:tailEnd type="none" w="med" len="med"/>
                    </a:lnR>
                  </a:tcPr>
                </a:tc>
                <a:tc>
                  <a:txBody>
                    <a:bodyPr/>
                    <a:lstStyle/>
                    <a:p>
                      <a:pPr marL="0" rtl="0" latinLnBrk="0">
                        <a:spcBef>
                          <a:spcPts val="0"/>
                        </a:spcBef>
                        <a:spcAft>
                          <a:spcPts val="0"/>
                        </a:spcAft>
                      </a:pPr>
                      <a:r>
                        <a:rPr lang="en-US" sz="2800" dirty="0">
                          <a:effectLst/>
                        </a:rPr>
                        <a:t>Single</a:t>
                      </a:r>
                      <a:endParaRPr lang="en-US" sz="2800">
                        <a:effectLs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47469955"/>
                  </a:ext>
                </a:extLst>
              </a:tr>
              <a:tr h="370840">
                <a:tc>
                  <a:txBody>
                    <a:bodyPr/>
                    <a:lstStyle/>
                    <a:p>
                      <a:pPr marL="0" rtl="0" latinLnBrk="0">
                        <a:spcBef>
                          <a:spcPts val="0"/>
                        </a:spcBef>
                        <a:spcAft>
                          <a:spcPts val="0"/>
                        </a:spcAft>
                      </a:pPr>
                      <a:r>
                        <a:rPr lang="en-US" sz="2800" dirty="0">
                          <a:effectLst/>
                        </a:rPr>
                        <a:t>Married Filing Jointly (MFJ)</a:t>
                      </a:r>
                      <a:endParaRPr lang="en-US" sz="2800">
                        <a:effectLst/>
                      </a:endParaRPr>
                    </a:p>
                  </a:txBody>
                  <a:tcPr>
                    <a:lnR w="12700" cap="flat" cmpd="sng" algn="ctr">
                      <a:solidFill>
                        <a:schemeClr val="tx1"/>
                      </a:solidFill>
                      <a:prstDash val="solid"/>
                      <a:round/>
                      <a:headEnd type="none" w="med" len="med"/>
                      <a:tailEnd type="none" w="med" len="med"/>
                    </a:lnR>
                  </a:tcPr>
                </a:tc>
                <a:tc>
                  <a:txBody>
                    <a:bodyPr/>
                    <a:lstStyle/>
                    <a:p>
                      <a:pPr marL="0" marR="0" indent="0" rtl="0" latinLnBrk="0">
                        <a:spcBef>
                          <a:spcPts val="0"/>
                        </a:spcBef>
                        <a:spcAft>
                          <a:spcPts val="0"/>
                        </a:spcAft>
                      </a:pPr>
                      <a:r>
                        <a:rPr lang="en-US" sz="2800" dirty="0">
                          <a:effectLst/>
                        </a:rPr>
                        <a:t>Married/</a:t>
                      </a:r>
                      <a:r>
                        <a:rPr lang="en-US" sz="2800" b="1" kern="1200" dirty="0">
                          <a:solidFill>
                            <a:srgbClr val="FF0000"/>
                          </a:solidFill>
                          <a:effectLst/>
                        </a:rPr>
                        <a:t>Civil Union</a:t>
                      </a:r>
                      <a:r>
                        <a:rPr lang="en-US" sz="2800" kern="1200" dirty="0">
                          <a:effectLst/>
                        </a:rPr>
                        <a:t> </a:t>
                      </a:r>
                      <a:r>
                        <a:rPr lang="en-US" sz="2800" dirty="0">
                          <a:effectLst/>
                        </a:rPr>
                        <a:t>Filing Jointly </a:t>
                      </a:r>
                      <a:r>
                        <a:rPr lang="en-US" sz="2800" kern="1200" dirty="0">
                          <a:solidFill>
                            <a:srgbClr val="FF0000"/>
                          </a:solidFill>
                          <a:effectLst/>
                        </a:rPr>
                        <a:t>*</a:t>
                      </a:r>
                      <a:endParaRPr lang="en-US" sz="2800">
                        <a:solidFill>
                          <a:srgbClr val="FF0000"/>
                        </a:solidFill>
                        <a:effectLs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28796282"/>
                  </a:ext>
                </a:extLst>
              </a:tr>
              <a:tr h="370840">
                <a:tc>
                  <a:txBody>
                    <a:bodyPr/>
                    <a:lstStyle/>
                    <a:p>
                      <a:pPr marL="0" marR="0" indent="0" rtl="0" latinLnBrk="0">
                        <a:spcBef>
                          <a:spcPts val="0"/>
                        </a:spcBef>
                        <a:spcAft>
                          <a:spcPts val="0"/>
                        </a:spcAft>
                      </a:pPr>
                      <a:r>
                        <a:rPr lang="en-US" sz="2800" dirty="0">
                          <a:effectLst/>
                        </a:rPr>
                        <a:t>Married Filing Separate (MFS)</a:t>
                      </a:r>
                      <a:r>
                        <a:rPr lang="en-US" sz="2800" kern="1200" dirty="0">
                          <a:effectLst/>
                        </a:rPr>
                        <a:t>*</a:t>
                      </a:r>
                      <a:endParaRPr lang="en-US" sz="2800">
                        <a:effectLst/>
                      </a:endParaRPr>
                    </a:p>
                  </a:txBody>
                  <a:tcPr>
                    <a:lnR w="12700" cap="flat" cmpd="sng" algn="ctr">
                      <a:solidFill>
                        <a:schemeClr val="tx1"/>
                      </a:solidFill>
                      <a:prstDash val="solid"/>
                      <a:round/>
                      <a:headEnd type="none" w="med" len="med"/>
                      <a:tailEnd type="none" w="med" len="med"/>
                    </a:lnR>
                  </a:tcPr>
                </a:tc>
                <a:tc>
                  <a:txBody>
                    <a:bodyPr/>
                    <a:lstStyle/>
                    <a:p>
                      <a:pPr marL="0" marR="0" indent="0" rtl="0" latinLnBrk="0">
                        <a:spcBef>
                          <a:spcPts val="0"/>
                        </a:spcBef>
                        <a:spcAft>
                          <a:spcPts val="0"/>
                        </a:spcAft>
                      </a:pPr>
                      <a:r>
                        <a:rPr lang="en-US" sz="2800" dirty="0">
                          <a:effectLst/>
                        </a:rPr>
                        <a:t>Married/</a:t>
                      </a:r>
                      <a:r>
                        <a:rPr lang="en-US" sz="2800" b="1" kern="1200" dirty="0">
                          <a:solidFill>
                            <a:srgbClr val="FF0000"/>
                          </a:solidFill>
                          <a:effectLst/>
                        </a:rPr>
                        <a:t>Civil Union</a:t>
                      </a:r>
                      <a:r>
                        <a:rPr lang="en-US" sz="2800" kern="1200" dirty="0">
                          <a:effectLst/>
                        </a:rPr>
                        <a:t> </a:t>
                      </a:r>
                      <a:r>
                        <a:rPr lang="en-US" sz="2800" dirty="0">
                          <a:effectLst/>
                        </a:rPr>
                        <a:t>Filing Separately </a:t>
                      </a:r>
                      <a:r>
                        <a:rPr lang="en-US" sz="2800" kern="1200" dirty="0">
                          <a:solidFill>
                            <a:srgbClr val="FF0000"/>
                          </a:solidFill>
                          <a:effectLst/>
                        </a:rPr>
                        <a:t>*</a:t>
                      </a:r>
                      <a:endParaRPr lang="en-US" sz="2800">
                        <a:solidFill>
                          <a:srgbClr val="FF0000"/>
                        </a:solidFill>
                        <a:effectLs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95799147"/>
                  </a:ext>
                </a:extLst>
              </a:tr>
              <a:tr h="370840">
                <a:tc>
                  <a:txBody>
                    <a:bodyPr/>
                    <a:lstStyle/>
                    <a:p>
                      <a:pPr marL="0" marR="0" indent="0" rtl="0" latinLnBrk="0">
                        <a:spcBef>
                          <a:spcPts val="0"/>
                        </a:spcBef>
                        <a:spcAft>
                          <a:spcPts val="0"/>
                        </a:spcAft>
                      </a:pPr>
                      <a:r>
                        <a:rPr lang="en-US" sz="2800" dirty="0">
                          <a:effectLst/>
                        </a:rPr>
                        <a:t>Head Of Household (HOH)</a:t>
                      </a:r>
                      <a:endParaRPr lang="en-US" sz="2800">
                        <a:effectLst/>
                      </a:endParaRPr>
                    </a:p>
                  </a:txBody>
                  <a:tcPr>
                    <a:lnR w="12700" cap="flat" cmpd="sng" algn="ctr">
                      <a:solidFill>
                        <a:schemeClr val="tx1"/>
                      </a:solidFill>
                      <a:prstDash val="solid"/>
                      <a:round/>
                      <a:headEnd type="none" w="med" len="med"/>
                      <a:tailEnd type="none" w="med" len="med"/>
                    </a:lnR>
                  </a:tcPr>
                </a:tc>
                <a:tc>
                  <a:txBody>
                    <a:bodyPr/>
                    <a:lstStyle/>
                    <a:p>
                      <a:pPr marL="0" marR="0" indent="0" rtl="0" latinLnBrk="0">
                        <a:spcBef>
                          <a:spcPts val="0"/>
                        </a:spcBef>
                        <a:spcAft>
                          <a:spcPts val="0"/>
                        </a:spcAft>
                      </a:pPr>
                      <a:r>
                        <a:rPr lang="en-US" sz="2800" dirty="0">
                          <a:effectLst/>
                        </a:rPr>
                        <a:t>Head Of Household (HOH)</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91404654"/>
                  </a:ext>
                </a:extLst>
              </a:tr>
              <a:tr h="370840">
                <a:tc>
                  <a:txBody>
                    <a:bodyPr/>
                    <a:lstStyle/>
                    <a:p>
                      <a:pPr marL="0" marR="0" indent="0" rtl="0" latinLnBrk="0">
                        <a:spcBef>
                          <a:spcPts val="0"/>
                        </a:spcBef>
                        <a:spcAft>
                          <a:spcPts val="0"/>
                        </a:spcAft>
                      </a:pPr>
                      <a:r>
                        <a:rPr lang="en-US" sz="2800" dirty="0">
                          <a:effectLst/>
                        </a:rPr>
                        <a:t>Qualifying Widow/</a:t>
                      </a:r>
                      <a:r>
                        <a:rPr lang="en-US" sz="2800" dirty="0" err="1">
                          <a:effectLst/>
                        </a:rPr>
                        <a:t>er</a:t>
                      </a:r>
                      <a:r>
                        <a:rPr lang="en-US" sz="2800" dirty="0">
                          <a:effectLst/>
                        </a:rPr>
                        <a:t> (QW)</a:t>
                      </a:r>
                    </a:p>
                  </a:txBody>
                  <a:tcPr>
                    <a:lnR w="12700" cap="flat" cmpd="sng" algn="ctr">
                      <a:solidFill>
                        <a:schemeClr val="tx1"/>
                      </a:solidFill>
                      <a:prstDash val="solid"/>
                      <a:round/>
                      <a:headEnd type="none" w="med" len="med"/>
                      <a:tailEnd type="none" w="med" len="med"/>
                    </a:lnR>
                  </a:tcPr>
                </a:tc>
                <a:tc>
                  <a:txBody>
                    <a:bodyPr/>
                    <a:lstStyle/>
                    <a:p>
                      <a:pPr marL="0" marR="0" indent="0" rtl="0" latinLnBrk="0">
                        <a:spcBef>
                          <a:spcPts val="0"/>
                        </a:spcBef>
                        <a:spcAft>
                          <a:spcPts val="0"/>
                        </a:spcAft>
                      </a:pPr>
                      <a:r>
                        <a:rPr lang="en-US" sz="2800" dirty="0">
                          <a:effectLst/>
                        </a:rPr>
                        <a:t>Qualifying Widow/</a:t>
                      </a:r>
                      <a:r>
                        <a:rPr lang="en-US" sz="2800" dirty="0" err="1">
                          <a:effectLst/>
                        </a:rPr>
                        <a:t>er</a:t>
                      </a:r>
                      <a:r>
                        <a:rPr lang="en-US" sz="2800" dirty="0">
                          <a:effectLst/>
                        </a:rPr>
                        <a:t> /Surviving </a:t>
                      </a:r>
                      <a:r>
                        <a:rPr lang="en-US" sz="2800" b="1" kern="1200" dirty="0">
                          <a:solidFill>
                            <a:srgbClr val="FF0000"/>
                          </a:solidFill>
                          <a:effectLst/>
                        </a:rPr>
                        <a:t>Civil Union</a:t>
                      </a:r>
                      <a:r>
                        <a:rPr lang="en-US" sz="2800" kern="1200" dirty="0">
                          <a:effectLst/>
                        </a:rPr>
                        <a:t> </a:t>
                      </a:r>
                      <a:r>
                        <a:rPr lang="en-US" sz="2800" dirty="0">
                          <a:effectLst/>
                        </a:rPr>
                        <a:t>Partner </a:t>
                      </a:r>
                      <a:r>
                        <a:rPr lang="en-US" sz="2800" kern="1200" dirty="0">
                          <a:solidFill>
                            <a:srgbClr val="FF0000"/>
                          </a:solidFill>
                          <a:effectLst/>
                        </a:rPr>
                        <a:t>*</a:t>
                      </a:r>
                      <a:endParaRPr lang="en-US" sz="2800" dirty="0">
                        <a:solidFill>
                          <a:srgbClr val="FF0000"/>
                        </a:solidFill>
                        <a:effectLs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18465946"/>
                  </a:ext>
                </a:extLst>
              </a:tr>
            </a:tbl>
          </a:graphicData>
        </a:graphic>
      </p:graphicFrame>
      <p:sp>
        <p:nvSpPr>
          <p:cNvPr id="13" name="TextBox 12">
            <a:extLst>
              <a:ext uri="{FF2B5EF4-FFF2-40B4-BE49-F238E27FC236}">
                <a16:creationId xmlns:a16="http://schemas.microsoft.com/office/drawing/2014/main" id="{1B30C0E3-580B-4A04-93CF-B9C8CB5CEFA5}"/>
              </a:ext>
            </a:extLst>
          </p:cNvPr>
          <p:cNvSpPr txBox="1"/>
          <p:nvPr/>
        </p:nvSpPr>
        <p:spPr>
          <a:xfrm>
            <a:off x="815476" y="5247580"/>
            <a:ext cx="10737012" cy="89255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0000"/>
                </a:solidFill>
                <a:cs typeface="Calibri"/>
              </a:rPr>
              <a:t>*  </a:t>
            </a:r>
            <a:r>
              <a:rPr lang="en-US" sz="2400" dirty="0">
                <a:solidFill>
                  <a:srgbClr val="FF0000"/>
                </a:solidFill>
                <a:cs typeface="Calibri"/>
              </a:rPr>
              <a:t>Married same-sex couples treated as Married filing status </a:t>
            </a:r>
          </a:p>
          <a:p>
            <a:r>
              <a:rPr lang="en-US" sz="2400" dirty="0">
                <a:solidFill>
                  <a:srgbClr val="FF0000"/>
                </a:solidFill>
                <a:cs typeface="Calibri"/>
              </a:rPr>
              <a:t>     Civil union filing statuses out of scope </a:t>
            </a:r>
          </a:p>
        </p:txBody>
      </p:sp>
      <p:pic>
        <p:nvPicPr>
          <p:cNvPr id="9" name="Picture 8" descr="A close up of a logo&#10;&#10;Description generated with high confidence">
            <a:extLst>
              <a:ext uri="{FF2B5EF4-FFF2-40B4-BE49-F238E27FC236}">
                <a16:creationId xmlns:a16="http://schemas.microsoft.com/office/drawing/2014/main" id="{5992AB27-40D5-49D9-814A-4511905D8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1" name="Footer Placeholder 2">
            <a:extLst>
              <a:ext uri="{FF2B5EF4-FFF2-40B4-BE49-F238E27FC236}">
                <a16:creationId xmlns:a16="http://schemas.microsoft.com/office/drawing/2014/main" id="{3D1A908D-C1C1-4D7F-B418-377644D3116D}"/>
              </a:ext>
            </a:extLst>
          </p:cNvPr>
          <p:cNvSpPr>
            <a:spLocks noGrp="1"/>
          </p:cNvSpPr>
          <p:nvPr>
            <p:ph type="ftr" sz="quarter" idx="10"/>
          </p:nvPr>
        </p:nvSpPr>
        <p:spPr>
          <a:xfrm>
            <a:off x="3476488" y="6265305"/>
            <a:ext cx="3860800" cy="365125"/>
          </a:xfrm>
        </p:spPr>
        <p:txBody>
          <a:bodyPr/>
          <a:lstStyle/>
          <a:p>
            <a:r>
              <a:rPr lang="en-US" smtClean="0"/>
              <a:t>NJ AARP TaxAide</a:t>
            </a:r>
            <a:endParaRPr lang="en-US" dirty="0"/>
          </a:p>
        </p:txBody>
      </p:sp>
    </p:spTree>
    <p:extLst>
      <p:ext uri="{BB962C8B-B14F-4D97-AF65-F5344CB8AC3E}">
        <p14:creationId xmlns:p14="http://schemas.microsoft.com/office/powerpoint/2010/main" val="810324134"/>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6" name="Rectangle 9"/>
          <p:cNvSpPr>
            <a:spLocks noGrp="1" noChangeArrowheads="1"/>
          </p:cNvSpPr>
          <p:nvPr>
            <p:ph type="title"/>
          </p:nvPr>
        </p:nvSpPr>
        <p:spPr/>
        <p:txBody>
          <a:bodyPr/>
          <a:lstStyle/>
          <a:p>
            <a:r>
              <a:rPr lang="en-GB" dirty="0"/>
              <a:t>NJ Filing Status Civil Union - </a:t>
            </a:r>
            <a:r>
              <a:rPr lang="en-GB" dirty="0">
                <a:solidFill>
                  <a:srgbClr val="FFC000"/>
                </a:solidFill>
              </a:rPr>
              <a:t>Out of Scope</a:t>
            </a:r>
            <a:endParaRPr lang="en-US" dirty="0">
              <a:solidFill>
                <a:srgbClr val="FFC000"/>
              </a:solidFill>
            </a:endParaRPr>
          </a:p>
        </p:txBody>
      </p:sp>
      <p:sp>
        <p:nvSpPr>
          <p:cNvPr id="10" name="Rectangle 10">
            <a:extLst>
              <a:ext uri="{FF2B5EF4-FFF2-40B4-BE49-F238E27FC236}">
                <a16:creationId xmlns:a16="http://schemas.microsoft.com/office/drawing/2014/main" id="{4DB044DF-588E-4AC1-869D-FE8967C8043D}"/>
              </a:ext>
            </a:extLst>
          </p:cNvPr>
          <p:cNvSpPr>
            <a:spLocks noGrp="1" noChangeArrowheads="1"/>
          </p:cNvSpPr>
          <p:nvPr>
            <p:ph sz="quarter" idx="12"/>
          </p:nvPr>
        </p:nvSpPr>
        <p:spPr>
          <a:xfrm>
            <a:off x="812801" y="1503019"/>
            <a:ext cx="10566397" cy="4507302"/>
          </a:xfrm>
        </p:spPr>
        <p:txBody>
          <a:bodyPr>
            <a:normAutofit fontScale="70000" lnSpcReduction="20000"/>
          </a:bodyPr>
          <a:lstStyle/>
          <a:p>
            <a:r>
              <a:rPr lang="en-US" altLang="en-US" dirty="0"/>
              <a:t>Civil Union status</a:t>
            </a:r>
          </a:p>
          <a:p>
            <a:pPr lvl="1"/>
            <a:r>
              <a:rPr lang="en-US" altLang="en-US" dirty="0"/>
              <a:t> Requires a license</a:t>
            </a:r>
          </a:p>
          <a:p>
            <a:pPr lvl="1"/>
            <a:r>
              <a:rPr lang="en-US" altLang="en-US" dirty="0"/>
              <a:t> Grants  same state benefits, protection &amp; responsibilities of married couples </a:t>
            </a:r>
          </a:p>
          <a:p>
            <a:pPr lvl="1"/>
            <a:r>
              <a:rPr lang="en-US" altLang="en-US" dirty="0"/>
              <a:t> Must be at least 18 years of age, or meet requirements for exceptions</a:t>
            </a:r>
          </a:p>
          <a:p>
            <a:r>
              <a:rPr lang="en-US" altLang="en-US" dirty="0"/>
              <a:t>Civil union status not treated as Married on Federal return </a:t>
            </a:r>
          </a:p>
          <a:p>
            <a:r>
              <a:rPr lang="en-US" altLang="en-US" dirty="0"/>
              <a:t>NJ treats civil union status like equivalent Married status (MFJ/MFS)</a:t>
            </a:r>
          </a:p>
          <a:p>
            <a:r>
              <a:rPr lang="en-US" altLang="en-US" dirty="0"/>
              <a:t>No easy way to use software to file different filing statuses for Federal and NJ, so return is Out of Scope</a:t>
            </a:r>
          </a:p>
          <a:p>
            <a:r>
              <a:rPr lang="en-US" altLang="en-US" dirty="0">
                <a:solidFill>
                  <a:srgbClr val="FF0000"/>
                </a:solidFill>
              </a:rPr>
              <a:t>Note:  NJ Recognizes Domestic Partners (different than Civil Union) as dependents, and allows a dependent exemption in certain circumstances.  This is </a:t>
            </a:r>
            <a:r>
              <a:rPr lang="en-US" altLang="en-US" b="1" dirty="0">
                <a:solidFill>
                  <a:srgbClr val="FF0000"/>
                </a:solidFill>
              </a:rPr>
              <a:t>In-Scope</a:t>
            </a:r>
          </a:p>
        </p:txBody>
      </p:sp>
      <p:pic>
        <p:nvPicPr>
          <p:cNvPr id="7" name="Picture 6" descr="A close up of a logo&#10;&#10;Description generated with high confidence">
            <a:extLst>
              <a:ext uri="{FF2B5EF4-FFF2-40B4-BE49-F238E27FC236}">
                <a16:creationId xmlns:a16="http://schemas.microsoft.com/office/drawing/2014/main" id="{938E30D9-0B49-4083-856A-B9EE714F1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8" name="Footer Placeholder 3">
            <a:extLst>
              <a:ext uri="{FF2B5EF4-FFF2-40B4-BE49-F238E27FC236}">
                <a16:creationId xmlns:a16="http://schemas.microsoft.com/office/drawing/2014/main" id="{79D3AB42-0A8D-46C8-BFF9-2684497CC162}"/>
              </a:ext>
            </a:extLst>
          </p:cNvPr>
          <p:cNvSpPr>
            <a:spLocks noGrp="1"/>
          </p:cNvSpPr>
          <p:nvPr>
            <p:ph type="ftr" sz="quarter" idx="10"/>
          </p:nvPr>
        </p:nvSpPr>
        <p:spPr>
          <a:xfrm>
            <a:off x="3429000" y="6265305"/>
            <a:ext cx="4648200" cy="365125"/>
          </a:xfrm>
        </p:spPr>
        <p:txBody>
          <a:bodyPr/>
          <a:lstStyle/>
          <a:p>
            <a:r>
              <a:rPr lang="en-US" sz="1200" smtClean="0"/>
              <a:t>NJ AARP TaxAide</a:t>
            </a:r>
            <a:endParaRPr lang="en-US" sz="1200" dirty="0"/>
          </a:p>
        </p:txBody>
      </p:sp>
    </p:spTree>
    <p:extLst>
      <p:ext uri="{BB962C8B-B14F-4D97-AF65-F5344CB8AC3E}">
        <p14:creationId xmlns:p14="http://schemas.microsoft.com/office/powerpoint/2010/main" val="2757644563"/>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8"/>
          <p:cNvSpPr>
            <a:spLocks noGrp="1" noChangeArrowheads="1"/>
          </p:cNvSpPr>
          <p:nvPr>
            <p:ph type="title"/>
          </p:nvPr>
        </p:nvSpPr>
        <p:spPr/>
        <p:txBody>
          <a:bodyPr>
            <a:normAutofit fontScale="90000"/>
          </a:bodyPr>
          <a:lstStyle/>
          <a:p>
            <a:r>
              <a:rPr lang="en-US" altLang="en-US" dirty="0"/>
              <a:t>Federal/State Differences:  </a:t>
            </a:r>
            <a:br>
              <a:rPr lang="en-US" altLang="en-US" dirty="0"/>
            </a:br>
            <a:r>
              <a:rPr lang="en-US" altLang="en-US" dirty="0"/>
              <a:t>Exemptions for College Students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23660892"/>
              </p:ext>
            </p:extLst>
          </p:nvPr>
        </p:nvGraphicFramePr>
        <p:xfrm>
          <a:off x="914400" y="1371600"/>
          <a:ext cx="10744200" cy="1950692"/>
        </p:xfrm>
        <a:graphic>
          <a:graphicData uri="http://schemas.openxmlformats.org/drawingml/2006/table">
            <a:tbl>
              <a:tblPr firstRow="1" bandRow="1">
                <a:tableStyleId>{F5AB1C69-6EDB-4FF4-983F-18BD219EF322}</a:tableStyleId>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gridCol w="3352800">
                  <a:extLst>
                    <a:ext uri="{9D8B030D-6E8A-4147-A177-3AD203B41FA5}">
                      <a16:colId xmlns:a16="http://schemas.microsoft.com/office/drawing/2014/main" val="20003"/>
                    </a:ext>
                  </a:extLst>
                </a:gridCol>
              </a:tblGrid>
              <a:tr h="340512">
                <a:tc>
                  <a:txBody>
                    <a:bodyPr/>
                    <a:lstStyle/>
                    <a:p>
                      <a:r>
                        <a:rPr lang="en-US" sz="2000" dirty="0"/>
                        <a:t>ITEM</a:t>
                      </a:r>
                      <a:endParaRPr lang="en-US" sz="2000" dirty="0">
                        <a:solidFill>
                          <a:schemeClr val="tx2"/>
                        </a:solidFill>
                      </a:endParaRPr>
                    </a:p>
                  </a:txBody>
                  <a:tcPr marT="45713" marB="45713">
                    <a:solidFill>
                      <a:srgbClr val="2DA2BF"/>
                    </a:solidFill>
                  </a:tcPr>
                </a:tc>
                <a:tc>
                  <a:txBody>
                    <a:bodyPr/>
                    <a:lstStyle/>
                    <a:p>
                      <a:r>
                        <a:rPr lang="en-US" sz="2000" dirty="0"/>
                        <a:t>FEDERAL</a:t>
                      </a:r>
                      <a:endParaRPr lang="en-US" sz="2000" dirty="0">
                        <a:solidFill>
                          <a:schemeClr val="tx2"/>
                        </a:solidFill>
                      </a:endParaRPr>
                    </a:p>
                  </a:txBody>
                  <a:tcPr marT="45713" marB="45713">
                    <a:solidFill>
                      <a:srgbClr val="2DA2BF"/>
                    </a:solidFill>
                  </a:tcPr>
                </a:tc>
                <a:tc>
                  <a:txBody>
                    <a:bodyPr/>
                    <a:lstStyle/>
                    <a:p>
                      <a:r>
                        <a:rPr lang="en-US" sz="2000" dirty="0"/>
                        <a:t>STATE</a:t>
                      </a:r>
                      <a:endParaRPr lang="en-US" sz="2000" dirty="0">
                        <a:solidFill>
                          <a:schemeClr val="tx2"/>
                        </a:solidFill>
                      </a:endParaRPr>
                    </a:p>
                  </a:txBody>
                  <a:tcPr marT="45713" marB="45713">
                    <a:solidFill>
                      <a:srgbClr val="2DA2BF"/>
                    </a:solidFill>
                  </a:tcPr>
                </a:tc>
                <a:tc>
                  <a:txBody>
                    <a:bodyPr/>
                    <a:lstStyle/>
                    <a:p>
                      <a:r>
                        <a:rPr lang="en-US" sz="2000" dirty="0"/>
                        <a:t>COUNSELOR ACTION</a:t>
                      </a:r>
                      <a:endParaRPr lang="en-US" sz="2000" dirty="0">
                        <a:solidFill>
                          <a:schemeClr val="tx2"/>
                        </a:solidFill>
                      </a:endParaRPr>
                    </a:p>
                  </a:txBody>
                  <a:tcPr marT="45713" marB="45713">
                    <a:solidFill>
                      <a:srgbClr val="2DA2BF"/>
                    </a:solidFill>
                  </a:tcPr>
                </a:tc>
                <a:extLst>
                  <a:ext uri="{0D108BD9-81ED-4DB2-BD59-A6C34878D82A}">
                    <a16:rowId xmlns:a16="http://schemas.microsoft.com/office/drawing/2014/main" val="10000"/>
                  </a:ext>
                </a:extLst>
              </a:tr>
              <a:tr h="1335888">
                <a:tc>
                  <a:txBody>
                    <a:bodyPr/>
                    <a:lstStyle/>
                    <a:p>
                      <a:r>
                        <a:rPr lang="en-US" sz="2400" dirty="0"/>
                        <a:t>Dependent full-time college student</a:t>
                      </a:r>
                    </a:p>
                  </a:txBody>
                  <a:tcPr marT="45713" marB="45713"/>
                </a:tc>
                <a:tc>
                  <a:txBody>
                    <a:bodyPr/>
                    <a:lstStyle/>
                    <a:p>
                      <a:r>
                        <a:rPr lang="en-US" sz="2400" dirty="0"/>
                        <a:t>Parent can claim as </a:t>
                      </a:r>
                      <a:r>
                        <a:rPr lang="en-US" sz="2400" dirty="0" err="1" smtClean="0"/>
                        <a:t>depen</a:t>
                      </a:r>
                      <a:r>
                        <a:rPr lang="en-US" sz="2400" dirty="0" smtClean="0"/>
                        <a:t>- dent </a:t>
                      </a:r>
                      <a:r>
                        <a:rPr lang="en-US" sz="2400" dirty="0"/>
                        <a:t>if &lt; </a:t>
                      </a:r>
                      <a:r>
                        <a:rPr lang="en-US" sz="2400" dirty="0" smtClean="0"/>
                        <a:t>24</a:t>
                      </a:r>
                      <a:endParaRPr lang="en-US" sz="2400" dirty="0">
                        <a:solidFill>
                          <a:srgbClr val="FF0000"/>
                        </a:solidFill>
                      </a:endParaRPr>
                    </a:p>
                  </a:txBody>
                  <a:tcPr marT="45713" marB="45713"/>
                </a:tc>
                <a:tc>
                  <a:txBody>
                    <a:bodyPr/>
                    <a:lstStyle/>
                    <a:p>
                      <a:pPr>
                        <a:buFont typeface="Arial" pitchFamily="34" charset="0"/>
                        <a:buNone/>
                      </a:pPr>
                      <a:r>
                        <a:rPr lang="en-US" sz="2400" dirty="0" smtClean="0"/>
                        <a:t>Parent </a:t>
                      </a:r>
                      <a:r>
                        <a:rPr lang="en-US" sz="2400" dirty="0"/>
                        <a:t>can claim exemption if dependent on Federal</a:t>
                      </a:r>
                    </a:p>
                    <a:p>
                      <a:pPr>
                        <a:buFont typeface="Arial" pitchFamily="34" charset="0"/>
                        <a:buNone/>
                      </a:pPr>
                      <a:endParaRPr lang="en-US" sz="2400" dirty="0">
                        <a:solidFill>
                          <a:srgbClr val="0070C0"/>
                        </a:solidFill>
                      </a:endParaRPr>
                    </a:p>
                  </a:txBody>
                  <a:tcPr marT="45713" marB="45713"/>
                </a:tc>
                <a:tc>
                  <a:txBody>
                    <a:bodyPr/>
                    <a:lstStyle/>
                    <a:p>
                      <a:pPr>
                        <a:buFont typeface="Arial" pitchFamily="34" charset="0"/>
                        <a:buNone/>
                      </a:pPr>
                      <a:r>
                        <a:rPr lang="en-US" sz="2400" baseline="0" dirty="0" smtClean="0"/>
                        <a:t>“</a:t>
                      </a:r>
                      <a:r>
                        <a:rPr lang="en-US" sz="2400" baseline="0" dirty="0"/>
                        <a:t>Check if this person was a FULL-TIME student” on Dependent page </a:t>
                      </a:r>
                      <a:endParaRPr lang="en-US" sz="2400" dirty="0"/>
                    </a:p>
                    <a:p>
                      <a:pPr>
                        <a:buFont typeface="Arial" pitchFamily="34" charset="0"/>
                        <a:buNone/>
                      </a:pPr>
                      <a:endParaRPr lang="en-US" sz="2400" dirty="0"/>
                    </a:p>
                  </a:txBody>
                  <a:tcPr marT="45713" marB="45713"/>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1"/>
          </p:nvPr>
        </p:nvSpPr>
        <p:spPr/>
        <p:txBody>
          <a:bodyPr/>
          <a:lstStyle/>
          <a:p>
            <a:fld id="{251E97C6-B5EA-4059-8D5E-F0990EFE7977}" type="slidenum">
              <a:rPr lang="en-US" smtClean="0"/>
              <a:pPr/>
              <a:t>72</a:t>
            </a:fld>
            <a:endParaRPr lang="en-US" dirty="0"/>
          </a:p>
        </p:txBody>
      </p:sp>
      <p:sp>
        <p:nvSpPr>
          <p:cNvPr id="11" name="Footer Placeholder 3">
            <a:extLst>
              <a:ext uri="{FF2B5EF4-FFF2-40B4-BE49-F238E27FC236}">
                <a16:creationId xmlns:a16="http://schemas.microsoft.com/office/drawing/2014/main" id="{D4D72DF3-571C-425F-92BF-5FDEE026DA9B}"/>
              </a:ext>
            </a:extLst>
          </p:cNvPr>
          <p:cNvSpPr txBox="1">
            <a:spLocks/>
          </p:cNvSpPr>
          <p:nvPr/>
        </p:nvSpPr>
        <p:spPr>
          <a:xfrm>
            <a:off x="3429000" y="6265305"/>
            <a:ext cx="4648200" cy="365125"/>
          </a:xfrm>
          <a:prstGeom prst="rect">
            <a:avLst/>
          </a:prstGeom>
          <a:ln/>
        </p:spPr>
        <p:txBody>
          <a:bodyPr vert="horz" lIns="91440" tIns="45720" rIns="91440" bIns="45720" rtlCol="0" anchor="ctr"/>
          <a:lstStyle>
            <a:defPPr>
              <a:defRPr lang="en-US"/>
            </a:defPPr>
            <a:lvl1pPr algn="l" rtl="0" eaLnBrk="0" fontAlgn="base" hangingPunct="0">
              <a:spcBef>
                <a:spcPct val="0"/>
              </a:spcBef>
              <a:spcAft>
                <a:spcPct val="0"/>
              </a:spcAft>
              <a:defRPr sz="1400" kern="1200">
                <a:solidFill>
                  <a:schemeClr val="tx1">
                    <a:tint val="75000"/>
                  </a:schemeClr>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r>
              <a:rPr lang="en-US" sz="1200" dirty="0"/>
              <a:t>Ray Caldwell - NJ Version - Young Married Couple</a:t>
            </a:r>
          </a:p>
        </p:txBody>
      </p:sp>
      <p:pic>
        <p:nvPicPr>
          <p:cNvPr id="12" name="Picture 11" descr="A close up of a logo&#10;&#10;Description generated with high confidence">
            <a:extLst>
              <a:ext uri="{FF2B5EF4-FFF2-40B4-BE49-F238E27FC236}">
                <a16:creationId xmlns:a16="http://schemas.microsoft.com/office/drawing/2014/main" id="{307400DE-4E54-4278-9A13-2F776B37E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82342390"/>
              </p:ext>
            </p:extLst>
          </p:nvPr>
        </p:nvGraphicFramePr>
        <p:xfrm>
          <a:off x="914400" y="3067646"/>
          <a:ext cx="10744200" cy="1188706"/>
        </p:xfrm>
        <a:graphic>
          <a:graphicData uri="http://schemas.openxmlformats.org/drawingml/2006/table">
            <a:tbl>
              <a:tblPr firstRow="1" bandRow="1">
                <a:tableStyleId>{F5AB1C69-6EDB-4FF4-983F-18BD219EF322}</a:tableStyleId>
              </a:tblPr>
              <a:tblGrid>
                <a:gridCol w="2133600">
                  <a:extLst>
                    <a:ext uri="{9D8B030D-6E8A-4147-A177-3AD203B41FA5}">
                      <a16:colId xmlns:a16="http://schemas.microsoft.com/office/drawing/2014/main" val="2477687181"/>
                    </a:ext>
                  </a:extLst>
                </a:gridCol>
                <a:gridCol w="2133600">
                  <a:extLst>
                    <a:ext uri="{9D8B030D-6E8A-4147-A177-3AD203B41FA5}">
                      <a16:colId xmlns:a16="http://schemas.microsoft.com/office/drawing/2014/main" val="3509756345"/>
                    </a:ext>
                  </a:extLst>
                </a:gridCol>
                <a:gridCol w="3124200">
                  <a:extLst>
                    <a:ext uri="{9D8B030D-6E8A-4147-A177-3AD203B41FA5}">
                      <a16:colId xmlns:a16="http://schemas.microsoft.com/office/drawing/2014/main" val="538117043"/>
                    </a:ext>
                  </a:extLst>
                </a:gridCol>
                <a:gridCol w="3352800">
                  <a:extLst>
                    <a:ext uri="{9D8B030D-6E8A-4147-A177-3AD203B41FA5}">
                      <a16:colId xmlns:a16="http://schemas.microsoft.com/office/drawing/2014/main" val="2619719329"/>
                    </a:ext>
                  </a:extLst>
                </a:gridCol>
              </a:tblGrid>
              <a:tr h="990600">
                <a:tc>
                  <a:txBody>
                    <a:bodyPr/>
                    <a:lstStyle/>
                    <a:p>
                      <a:endParaRPr lang="en-US" sz="2400" dirty="0"/>
                    </a:p>
                  </a:txBody>
                  <a:tcPr marT="45713" marB="45713">
                    <a:solidFill>
                      <a:srgbClr val="2DA2BF"/>
                    </a:solidFill>
                  </a:tcPr>
                </a:tc>
                <a:tc>
                  <a:txBody>
                    <a:bodyPr/>
                    <a:lstStyle/>
                    <a:p>
                      <a:endParaRPr lang="en-US" sz="2400" dirty="0">
                        <a:solidFill>
                          <a:srgbClr val="FF0000"/>
                        </a:solidFill>
                      </a:endParaRPr>
                    </a:p>
                  </a:txBody>
                  <a:tcPr marT="45713" marB="45713">
                    <a:solidFill>
                      <a:srgbClr val="2DA2BF"/>
                    </a:solidFill>
                  </a:tcPr>
                </a:tc>
                <a:tc>
                  <a:txBody>
                    <a:bodyPr/>
                    <a:lstStyle/>
                    <a:p>
                      <a:pPr>
                        <a:buFont typeface="Arial" pitchFamily="34" charset="0"/>
                        <a:buNone/>
                      </a:pPr>
                      <a:r>
                        <a:rPr lang="en-US" sz="2400" dirty="0"/>
                        <a:t> Parent can claim</a:t>
                      </a:r>
                      <a:r>
                        <a:rPr lang="en-US" sz="2400" baseline="0" dirty="0"/>
                        <a:t> e</a:t>
                      </a:r>
                      <a:r>
                        <a:rPr lang="en-US" sz="2400" dirty="0"/>
                        <a:t>xtra exemption if &lt; </a:t>
                      </a:r>
                      <a:r>
                        <a:rPr lang="en-US" sz="2400" dirty="0" smtClean="0"/>
                        <a:t>22</a:t>
                      </a:r>
                      <a:endParaRPr lang="en-US" sz="2400" dirty="0">
                        <a:solidFill>
                          <a:srgbClr val="0070C0"/>
                        </a:solidFill>
                      </a:endParaRPr>
                    </a:p>
                  </a:txBody>
                  <a:tcPr marT="45713" marB="45713">
                    <a:solidFill>
                      <a:srgbClr val="2DA2BF"/>
                    </a:solidFill>
                  </a:tcPr>
                </a:tc>
                <a:tc>
                  <a:txBody>
                    <a:bodyPr/>
                    <a:lstStyle/>
                    <a:p>
                      <a:pPr>
                        <a:buFont typeface="Arial" pitchFamily="34" charset="0"/>
                        <a:buNone/>
                      </a:pPr>
                      <a:r>
                        <a:rPr lang="en-US" sz="2400" dirty="0" smtClean="0"/>
                        <a:t>Capture</a:t>
                      </a:r>
                      <a:r>
                        <a:rPr lang="en-US" sz="2400" baseline="0" dirty="0" smtClean="0"/>
                        <a:t> in NJ Checklist Basic Information section</a:t>
                      </a:r>
                      <a:endParaRPr lang="en-US" sz="2400" dirty="0"/>
                    </a:p>
                  </a:txBody>
                  <a:tcPr marT="45713" marB="45713">
                    <a:solidFill>
                      <a:srgbClr val="2DA2BF"/>
                    </a:solidFill>
                  </a:tcPr>
                </a:tc>
                <a:extLst>
                  <a:ext uri="{0D108BD9-81ED-4DB2-BD59-A6C34878D82A}">
                    <a16:rowId xmlns:a16="http://schemas.microsoft.com/office/drawing/2014/main" val="984206581"/>
                  </a:ext>
                </a:extLst>
              </a:tr>
            </a:tbl>
          </a:graphicData>
        </a:graphic>
      </p:graphicFrame>
      <p:pic>
        <p:nvPicPr>
          <p:cNvPr id="9" name="Picture 8">
            <a:extLst>
              <a:ext uri="{FF2B5EF4-FFF2-40B4-BE49-F238E27FC236}">
                <a16:creationId xmlns:a16="http://schemas.microsoft.com/office/drawing/2014/main" id="{554752A0-5FDC-4EB0-B4D5-F73245CEB3CD}"/>
              </a:ext>
            </a:extLst>
          </p:cNvPr>
          <p:cNvPicPr>
            <a:picLocks noChangeAspect="1"/>
          </p:cNvPicPr>
          <p:nvPr/>
        </p:nvPicPr>
        <p:blipFill rotWithShape="1">
          <a:blip r:embed="rId4"/>
          <a:srcRect t="5667"/>
          <a:stretch/>
        </p:blipFill>
        <p:spPr>
          <a:xfrm>
            <a:off x="914400" y="4256352"/>
            <a:ext cx="10696455" cy="914948"/>
          </a:xfrm>
          <a:prstGeom prst="rect">
            <a:avLst/>
          </a:prstGeom>
        </p:spPr>
      </p:pic>
      <p:sp>
        <p:nvSpPr>
          <p:cNvPr id="3" name="Rectangle 2"/>
          <p:cNvSpPr/>
          <p:nvPr/>
        </p:nvSpPr>
        <p:spPr>
          <a:xfrm>
            <a:off x="915389" y="5374387"/>
            <a:ext cx="10695465" cy="677108"/>
          </a:xfrm>
          <a:prstGeom prst="rect">
            <a:avLst/>
          </a:prstGeom>
        </p:spPr>
        <p:txBody>
          <a:bodyPr wrap="square">
            <a:spAutoFit/>
          </a:bodyPr>
          <a:lstStyle/>
          <a:p>
            <a:pPr eaLnBrk="1" hangingPunct="1">
              <a:defRPr/>
            </a:pPr>
            <a:r>
              <a:rPr lang="en-US" sz="2000" dirty="0">
                <a:solidFill>
                  <a:srgbClr val="FF0000"/>
                </a:solidFill>
                <a:cs typeface="Calibri" panose="020F0502020204030204" pitchFamily="34" charset="0"/>
              </a:rPr>
              <a:t>*</a:t>
            </a:r>
            <a:r>
              <a:rPr lang="en-US" sz="2000" dirty="0">
                <a:cs typeface="Calibri" panose="020F0502020204030204" pitchFamily="34" charset="0"/>
              </a:rPr>
              <a:t> </a:t>
            </a:r>
            <a:r>
              <a:rPr lang="en-US" dirty="0">
                <a:cs typeface="Calibri" panose="020F0502020204030204" pitchFamily="34" charset="0"/>
              </a:rPr>
              <a:t>Student must attend college full-time for some part of 5 calendar months; parent must pay at least ½ of tuition/ maintenance </a:t>
            </a:r>
          </a:p>
        </p:txBody>
      </p:sp>
      <p:cxnSp>
        <p:nvCxnSpPr>
          <p:cNvPr id="13" name="Straight Arrow Connector 12">
            <a:extLst>
              <a:ext uri="{FF2B5EF4-FFF2-40B4-BE49-F238E27FC236}">
                <a16:creationId xmlns:a16="http://schemas.microsoft.com/office/drawing/2014/main" id="{F2324998-B502-4728-830C-2ABAAFDC3CC5}"/>
              </a:ext>
            </a:extLst>
          </p:cNvPr>
          <p:cNvCxnSpPr/>
          <p:nvPr/>
        </p:nvCxnSpPr>
        <p:spPr bwMode="auto">
          <a:xfrm>
            <a:off x="25332" y="4724400"/>
            <a:ext cx="1041471" cy="0"/>
          </a:xfrm>
          <a:prstGeom prst="straightConnector1">
            <a:avLst/>
          </a:prstGeom>
          <a:noFill/>
          <a:ln w="38100" cap="flat" cmpd="sng" algn="ctr">
            <a:solidFill>
              <a:srgbClr val="FF0000"/>
            </a:solidFill>
            <a:prstDash val="solid"/>
            <a:round/>
            <a:headEnd type="none" w="med" len="med"/>
            <a:tailEnd type="triangle"/>
          </a:ln>
          <a:effectLst/>
        </p:spPr>
      </p:cxnSp>
      <p:sp>
        <p:nvSpPr>
          <p:cNvPr id="6" name="Footer Placeholder 5"/>
          <p:cNvSpPr>
            <a:spLocks noGrp="1"/>
          </p:cNvSpPr>
          <p:nvPr>
            <p:ph type="ftr" sz="quarter" idx="3"/>
          </p:nvPr>
        </p:nvSpPr>
        <p:spPr/>
        <p:txBody>
          <a:bodyPr/>
          <a:lstStyle/>
          <a:p>
            <a:r>
              <a:rPr lang="en-US" smtClean="0"/>
              <a:t>NJ AARP TaxAide</a:t>
            </a:r>
            <a:endParaRPr lang="en-US"/>
          </a:p>
        </p:txBody>
      </p:sp>
    </p:spTree>
    <p:extLst>
      <p:ext uri="{BB962C8B-B14F-4D97-AF65-F5344CB8AC3E}">
        <p14:creationId xmlns:p14="http://schemas.microsoft.com/office/powerpoint/2010/main" val="1450259602"/>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930" y="56943"/>
            <a:ext cx="8001000" cy="1143000"/>
          </a:xfrm>
        </p:spPr>
        <p:txBody>
          <a:bodyPr>
            <a:noAutofit/>
          </a:bodyPr>
          <a:lstStyle/>
          <a:p>
            <a:r>
              <a:rPr lang="en-US" altLang="en-US" dirty="0"/>
              <a:t>NJ Health Insurance for Dependents</a:t>
            </a:r>
            <a:endParaRPr lang="en-US" dirty="0"/>
          </a:p>
        </p:txBody>
      </p:sp>
      <p:sp>
        <p:nvSpPr>
          <p:cNvPr id="3" name="Content Placeholder 2"/>
          <p:cNvSpPr>
            <a:spLocks noGrp="1"/>
          </p:cNvSpPr>
          <p:nvPr>
            <p:ph idx="1"/>
          </p:nvPr>
        </p:nvSpPr>
        <p:spPr>
          <a:xfrm>
            <a:off x="1371600" y="1382946"/>
            <a:ext cx="9296400" cy="3055592"/>
          </a:xfrm>
        </p:spPr>
        <p:txBody>
          <a:bodyPr>
            <a:normAutofit/>
          </a:bodyPr>
          <a:lstStyle/>
          <a:p>
            <a:r>
              <a:rPr lang="en-US" altLang="en-US" sz="2800" dirty="0" smtClean="0"/>
              <a:t>NJ </a:t>
            </a:r>
            <a:r>
              <a:rPr lang="en-US" altLang="en-US" sz="2800" dirty="0"/>
              <a:t>informational question about health insurance coverage for dependents </a:t>
            </a:r>
          </a:p>
          <a:p>
            <a:pPr lvl="1"/>
            <a:r>
              <a:rPr lang="en-US" altLang="en-US" sz="2200" dirty="0" smtClean="0"/>
              <a:t>Does </a:t>
            </a:r>
            <a:r>
              <a:rPr lang="en-US" altLang="en-US" sz="2200" dirty="0"/>
              <a:t>not impact NJ income tax in any way</a:t>
            </a:r>
          </a:p>
          <a:p>
            <a:pPr lvl="1"/>
            <a:r>
              <a:rPr lang="en-US" altLang="en-US" sz="2200" dirty="0" smtClean="0"/>
              <a:t>Used </a:t>
            </a:r>
            <a:r>
              <a:rPr lang="en-US" altLang="en-US" sz="2200" dirty="0"/>
              <a:t>so that NJ can contact people about health insurance through Children’s Health Insurance Program (CHIP) or Family Care</a:t>
            </a:r>
          </a:p>
          <a:p>
            <a:pPr lvl="1"/>
            <a:r>
              <a:rPr lang="en-US" sz="2200" dirty="0" smtClean="0">
                <a:solidFill>
                  <a:srgbClr val="FF0000"/>
                </a:solidFill>
              </a:rPr>
              <a:t>Capture </a:t>
            </a:r>
            <a:r>
              <a:rPr lang="en-US" sz="2200" dirty="0">
                <a:solidFill>
                  <a:srgbClr val="FF0000"/>
                </a:solidFill>
              </a:rPr>
              <a:t>dependent health insurance information in NJ Checklist Basic Information section for later entry in TaxSlayer State section</a:t>
            </a:r>
          </a:p>
          <a:p>
            <a:pPr lvl="1"/>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73</a:t>
            </a:fld>
            <a:endParaRPr lang="en-US" dirty="0"/>
          </a:p>
        </p:txBody>
      </p:sp>
      <p:pic>
        <p:nvPicPr>
          <p:cNvPr id="7" name="Picture 6"/>
          <p:cNvPicPr>
            <a:picLocks noChangeAspect="1"/>
          </p:cNvPicPr>
          <p:nvPr/>
        </p:nvPicPr>
        <p:blipFill>
          <a:blip r:embed="rId3"/>
          <a:stretch>
            <a:fillRect/>
          </a:stretch>
        </p:blipFill>
        <p:spPr>
          <a:xfrm>
            <a:off x="2133600" y="4430621"/>
            <a:ext cx="7924800" cy="1457325"/>
          </a:xfrm>
          <a:prstGeom prst="rect">
            <a:avLst/>
          </a:prstGeom>
        </p:spPr>
      </p:pic>
      <p:pic>
        <p:nvPicPr>
          <p:cNvPr id="11" name="Picture 10" descr="A close up of a logo&#10;&#10;Description generated with high confidence">
            <a:extLst>
              <a:ext uri="{FF2B5EF4-FFF2-40B4-BE49-F238E27FC236}">
                <a16:creationId xmlns:a16="http://schemas.microsoft.com/office/drawing/2014/main" id="{DABB32CB-0091-436B-8B3D-D2AD8C00A7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2" name="Footer Placeholder 3">
            <a:extLst>
              <a:ext uri="{FF2B5EF4-FFF2-40B4-BE49-F238E27FC236}">
                <a16:creationId xmlns:a16="http://schemas.microsoft.com/office/drawing/2014/main" id="{5C677772-CBE5-4B81-9A43-C185D438B919}"/>
              </a:ext>
            </a:extLst>
          </p:cNvPr>
          <p:cNvSpPr txBox="1">
            <a:spLocks/>
          </p:cNvSpPr>
          <p:nvPr/>
        </p:nvSpPr>
        <p:spPr>
          <a:xfrm>
            <a:off x="3429000" y="6265305"/>
            <a:ext cx="4648200" cy="365125"/>
          </a:xfrm>
          <a:prstGeom prst="rect">
            <a:avLst/>
          </a:prstGeom>
          <a:ln/>
        </p:spPr>
        <p:txBody>
          <a:bodyPr vert="horz" lIns="91440" tIns="45720" rIns="91440" bIns="45720" rtlCol="0" anchor="ctr"/>
          <a:lstStyle>
            <a:defPPr>
              <a:defRPr lang="en-US"/>
            </a:defPPr>
            <a:lvl1pPr algn="l" rtl="0" eaLnBrk="0" fontAlgn="base" hangingPunct="0">
              <a:spcBef>
                <a:spcPct val="0"/>
              </a:spcBef>
              <a:spcAft>
                <a:spcPct val="0"/>
              </a:spcAft>
              <a:defRPr sz="1400" kern="1200">
                <a:solidFill>
                  <a:schemeClr val="tx1">
                    <a:tint val="75000"/>
                  </a:schemeClr>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r>
              <a:rPr lang="en-US" sz="1200" dirty="0"/>
              <a:t>Ray Caldwell - NJ Version - Young Married Couple</a:t>
            </a:r>
          </a:p>
        </p:txBody>
      </p:sp>
      <p:cxnSp>
        <p:nvCxnSpPr>
          <p:cNvPr id="13" name="Straight Arrow Connector 12">
            <a:extLst>
              <a:ext uri="{FF2B5EF4-FFF2-40B4-BE49-F238E27FC236}">
                <a16:creationId xmlns:a16="http://schemas.microsoft.com/office/drawing/2014/main" id="{F2324998-B502-4728-830C-2ABAAFDC3CC5}"/>
              </a:ext>
            </a:extLst>
          </p:cNvPr>
          <p:cNvCxnSpPr/>
          <p:nvPr/>
        </p:nvCxnSpPr>
        <p:spPr bwMode="auto">
          <a:xfrm>
            <a:off x="850864" y="5334000"/>
            <a:ext cx="1041471" cy="0"/>
          </a:xfrm>
          <a:prstGeom prst="straightConnector1">
            <a:avLst/>
          </a:prstGeom>
          <a:noFill/>
          <a:ln w="38100" cap="flat" cmpd="sng" algn="ctr">
            <a:solidFill>
              <a:srgbClr val="FF0000"/>
            </a:solidFill>
            <a:prstDash val="solid"/>
            <a:round/>
            <a:headEnd type="none" w="med" len="med"/>
            <a:tailEnd type="triangle"/>
          </a:ln>
          <a:effectLst/>
        </p:spPr>
      </p:cxnSp>
      <p:sp>
        <p:nvSpPr>
          <p:cNvPr id="4" name="Footer Placeholder 3"/>
          <p:cNvSpPr>
            <a:spLocks noGrp="1"/>
          </p:cNvSpPr>
          <p:nvPr>
            <p:ph type="ftr" sz="quarter" idx="3"/>
          </p:nvPr>
        </p:nvSpPr>
        <p:spPr/>
        <p:txBody>
          <a:bodyPr/>
          <a:lstStyle/>
          <a:p>
            <a:r>
              <a:rPr lang="en-US" smtClean="0"/>
              <a:t>NJ AARP TaxAide</a:t>
            </a:r>
            <a:endParaRPr lang="en-US"/>
          </a:p>
        </p:txBody>
      </p:sp>
    </p:spTree>
    <p:extLst>
      <p:ext uri="{BB962C8B-B14F-4D97-AF65-F5344CB8AC3E}">
        <p14:creationId xmlns:p14="http://schemas.microsoft.com/office/powerpoint/2010/main" val="2644460396"/>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NJ AARP TaxAide</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a:xfrm>
            <a:off x="1066802" y="1447800"/>
            <a:ext cx="10134597" cy="3048000"/>
          </a:xfrm>
        </p:spPr>
        <p:txBody>
          <a:bodyPr>
            <a:normAutofit fontScale="77500" lnSpcReduction="20000"/>
          </a:bodyPr>
          <a:lstStyle/>
          <a:p>
            <a:r>
              <a:rPr lang="en-US" dirty="0"/>
              <a:t>NJ </a:t>
            </a:r>
            <a:r>
              <a:rPr lang="en-US" dirty="0" smtClean="0"/>
              <a:t>special taxes shown in W-2 Box 14 each </a:t>
            </a:r>
            <a:r>
              <a:rPr lang="en-US" dirty="0"/>
              <a:t>have a </a:t>
            </a:r>
            <a:r>
              <a:rPr lang="en-US" dirty="0" smtClean="0"/>
              <a:t>maximum yearly withholding </a:t>
            </a:r>
          </a:p>
          <a:p>
            <a:pPr lvl="1"/>
            <a:r>
              <a:rPr lang="en-US" dirty="0" smtClean="0"/>
              <a:t>Unemployment, disability, and family leave insurance </a:t>
            </a:r>
            <a:endParaRPr lang="en-US" dirty="0"/>
          </a:p>
          <a:p>
            <a:r>
              <a:rPr lang="en-US" dirty="0" smtClean="0"/>
              <a:t>If more than 1 employer, excess special taxes may be withheld</a:t>
            </a:r>
            <a:endParaRPr lang="en-US" dirty="0"/>
          </a:p>
          <a:p>
            <a:r>
              <a:rPr lang="en-US" dirty="0"/>
              <a:t>Excess taxes are reported on NJ 2450 and </a:t>
            </a:r>
            <a:r>
              <a:rPr lang="en-US" dirty="0" smtClean="0"/>
              <a:t>reclaimed </a:t>
            </a:r>
            <a:r>
              <a:rPr lang="en-US" dirty="0"/>
              <a:t>on NJ </a:t>
            </a:r>
            <a:r>
              <a:rPr lang="en-US" dirty="0" smtClean="0"/>
              <a:t>1040 </a:t>
            </a:r>
            <a:r>
              <a:rPr lang="en-US" dirty="0"/>
              <a:t>lines </a:t>
            </a:r>
            <a:r>
              <a:rPr lang="en-US" dirty="0" smtClean="0"/>
              <a:t>57-59</a:t>
            </a:r>
            <a:endParaRPr lang="en-US" dirty="0"/>
          </a:p>
          <a:p>
            <a:r>
              <a:rPr lang="en-US" dirty="0"/>
              <a:t>TaxSlayer handles this automatically from </a:t>
            </a:r>
            <a:r>
              <a:rPr lang="en-US" dirty="0" smtClean="0"/>
              <a:t>W-2 </a:t>
            </a:r>
            <a:r>
              <a:rPr lang="en-US" dirty="0"/>
              <a:t>Data</a:t>
            </a:r>
            <a:endParaRPr lang="en-US" altLang="en-US" dirty="0"/>
          </a:p>
        </p:txBody>
      </p:sp>
      <p:sp>
        <p:nvSpPr>
          <p:cNvPr id="21506" name="Rectangle 9"/>
          <p:cNvSpPr>
            <a:spLocks noGrp="1" noChangeArrowheads="1"/>
          </p:cNvSpPr>
          <p:nvPr>
            <p:ph type="title"/>
          </p:nvPr>
        </p:nvSpPr>
        <p:spPr/>
        <p:txBody>
          <a:bodyPr/>
          <a:lstStyle/>
          <a:p>
            <a:r>
              <a:rPr lang="en-US" dirty="0"/>
              <a:t>Box 14 – Excess NJ Special Tax Withholdings</a:t>
            </a:r>
            <a:endParaRPr lang="en-GB" altLang="en-US" dirty="0"/>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7" name="Picture 6" descr="A close up of a logo&#10;&#10;Description generated with high confidence">
            <a:extLst>
              <a:ext uri="{FF2B5EF4-FFF2-40B4-BE49-F238E27FC236}">
                <a16:creationId xmlns:a16="http://schemas.microsoft.com/office/drawing/2014/main" id="{832D4FE2-4932-4ADD-817E-ABFA81CB0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2" name="TextBox 1">
            <a:extLst>
              <a:ext uri="{FF2B5EF4-FFF2-40B4-BE49-F238E27FC236}">
                <a16:creationId xmlns:a16="http://schemas.microsoft.com/office/drawing/2014/main" id="{450C90AF-30E8-4D92-8E53-E57E2BBF9322}"/>
              </a:ext>
            </a:extLst>
          </p:cNvPr>
          <p:cNvSpPr txBox="1"/>
          <p:nvPr/>
        </p:nvSpPr>
        <p:spPr>
          <a:xfrm>
            <a:off x="1278833" y="4810035"/>
            <a:ext cx="9539361"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Note: </a:t>
            </a:r>
            <a:r>
              <a:rPr kumimoji="0" lang="en-US" sz="2400" b="0" i="0" u="none" strike="noStrike" kern="1200" cap="none" spc="0" normalizeH="0" baseline="0" noProof="0" dirty="0">
                <a:ln>
                  <a:noFill/>
                </a:ln>
                <a:solidFill>
                  <a:prstClr val="black"/>
                </a:solidFill>
                <a:effectLst/>
                <a:uLnTx/>
                <a:uFillTx/>
                <a:latin typeface="Calibri"/>
                <a:ea typeface="+mn-ea"/>
                <a:cs typeface="+mn-cs"/>
              </a:rPr>
              <a:t>Form NJ-2450 will be generated only if there’s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excess special </a:t>
            </a:r>
            <a:r>
              <a:rPr lang="en-US" sz="2400" dirty="0">
                <a:solidFill>
                  <a:prstClr val="black"/>
                </a:solidFill>
                <a:latin typeface="Calibri"/>
                <a:cs typeface="+mn-cs"/>
              </a:rPr>
              <a:t>t</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ax withholding </a:t>
            </a:r>
            <a:r>
              <a:rPr kumimoji="0" lang="en-US" sz="2400" b="0" i="0" u="none" strike="noStrike" kern="1200" cap="none" spc="0" normalizeH="0" baseline="0" noProof="0" dirty="0">
                <a:ln>
                  <a:noFill/>
                </a:ln>
                <a:solidFill>
                  <a:prstClr val="black"/>
                </a:solidFill>
                <a:effectLst/>
                <a:uLnTx/>
                <a:uFillTx/>
                <a:latin typeface="Calibri"/>
                <a:ea typeface="+mn-ea"/>
                <a:cs typeface="+mn-cs"/>
              </a:rPr>
              <a:t>from 2 or more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W-2’s</a:t>
            </a:r>
            <a:r>
              <a:rPr kumimoji="0" lang="en-US" sz="2400" b="0" i="0" u="none" strike="noStrike" kern="1200" cap="none" spc="0" normalizeH="0" baseline="0" noProof="0" dirty="0">
                <a:ln>
                  <a:noFill/>
                </a:ln>
                <a:solidFill>
                  <a:prstClr val="black"/>
                </a:solidFill>
                <a:effectLst/>
                <a:uLnTx/>
                <a:uFillTx/>
                <a:latin typeface="Calibri"/>
                <a:ea typeface="+mn-ea"/>
                <a:cs typeface="+mn-cs"/>
              </a:rPr>
              <a:t>.  If there’s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excess </a:t>
            </a:r>
            <a:r>
              <a:rPr kumimoji="0" lang="en-US" sz="2400" b="0" i="0" u="none" strike="noStrike" kern="1200" cap="none" spc="0" normalizeH="0" baseline="0" noProof="0" dirty="0">
                <a:ln>
                  <a:noFill/>
                </a:ln>
                <a:solidFill>
                  <a:prstClr val="black"/>
                </a:solidFill>
                <a:effectLst/>
                <a:uLnTx/>
                <a:uFillTx/>
                <a:latin typeface="Calibri"/>
                <a:ea typeface="+mn-ea"/>
                <a:cs typeface="+mn-cs"/>
              </a:rPr>
              <a:t>withholding from any single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employer, </a:t>
            </a:r>
            <a:r>
              <a:rPr kumimoji="0" lang="en-US" sz="2400" b="0" i="0" u="none" strike="noStrike" kern="1200" cap="none" spc="0" normalizeH="0" baseline="0" noProof="0" dirty="0">
                <a:ln>
                  <a:noFill/>
                </a:ln>
                <a:solidFill>
                  <a:prstClr val="black"/>
                </a:solidFill>
                <a:effectLst/>
                <a:uLnTx/>
                <a:uFillTx/>
                <a:latin typeface="Calibri"/>
                <a:ea typeface="+mn-ea"/>
                <a:cs typeface="+mn-cs"/>
              </a:rPr>
              <a:t>the client must seek a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reimbursement </a:t>
            </a:r>
            <a:r>
              <a:rPr kumimoji="0" lang="en-US" sz="2400" b="0" i="0" u="none" strike="noStrike" kern="1200" cap="none" spc="0" normalizeH="0" baseline="0" noProof="0" dirty="0">
                <a:ln>
                  <a:noFill/>
                </a:ln>
                <a:solidFill>
                  <a:prstClr val="black"/>
                </a:solidFill>
                <a:effectLst/>
                <a:uLnTx/>
                <a:uFillTx/>
                <a:latin typeface="Calibri"/>
                <a:ea typeface="+mn-ea"/>
                <a:cs typeface="+mn-cs"/>
              </a:rPr>
              <a:t>from the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employer</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8844241"/>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2"/>
          <p:cNvSpPr txBox="1">
            <a:spLocks noGrp="1"/>
          </p:cNvSpPr>
          <p:nvPr>
            <p:ph type="ftr" idx="11"/>
          </p:nvPr>
        </p:nvSpPr>
        <p:spPr>
          <a:xfrm>
            <a:off x="3476488" y="6265305"/>
            <a:ext cx="3860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mtClean="0"/>
              <a:t>NJ AARP TaxAide</a:t>
            </a:r>
            <a:endParaRPr dirty="0"/>
          </a:p>
        </p:txBody>
      </p:sp>
      <p:sp>
        <p:nvSpPr>
          <p:cNvPr id="97" name="Google Shape;97;p12"/>
          <p:cNvSpPr txBox="1">
            <a:spLocks noGrp="1"/>
          </p:cNvSpPr>
          <p:nvPr>
            <p:ph type="sldNum" idx="12"/>
          </p:nvPr>
        </p:nvSpPr>
        <p:spPr>
          <a:xfrm>
            <a:off x="609603" y="6265305"/>
            <a:ext cx="93648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75</a:t>
            </a:fld>
            <a:endParaRPr dirty="0"/>
          </a:p>
        </p:txBody>
      </p:sp>
      <p:sp>
        <p:nvSpPr>
          <p:cNvPr id="98" name="Google Shape;98;p12"/>
          <p:cNvSpPr txBox="1">
            <a:spLocks noGrp="1"/>
          </p:cNvSpPr>
          <p:nvPr>
            <p:ph type="body" idx="1"/>
          </p:nvPr>
        </p:nvSpPr>
        <p:spPr>
          <a:xfrm>
            <a:off x="1282700" y="1754188"/>
            <a:ext cx="9842500" cy="4022725"/>
          </a:xfrm>
          <a:prstGeom prst="rect">
            <a:avLst/>
          </a:prstGeom>
          <a:noFill/>
          <a:ln>
            <a:noFill/>
          </a:ln>
        </p:spPr>
        <p:txBody>
          <a:bodyPr spcFirstLastPara="1" wrap="square" lIns="91425" tIns="45700" rIns="91425" bIns="45700" anchor="t" anchorCtr="0">
            <a:noAutofit/>
          </a:bodyPr>
          <a:lstStyle/>
          <a:p>
            <a:pPr lvl="0" indent="-457200" algn="l" rtl="0">
              <a:lnSpc>
                <a:spcPct val="90000"/>
              </a:lnSpc>
              <a:spcBef>
                <a:spcPts val="0"/>
              </a:spcBef>
              <a:spcAft>
                <a:spcPts val="0"/>
              </a:spcAft>
              <a:buSzPct val="120000"/>
              <a:buFont typeface="Wingdings" panose="05000000000000000000" pitchFamily="2" charset="2"/>
              <a:buChar char="§"/>
            </a:pPr>
            <a:r>
              <a:rPr lang="en-US" dirty="0"/>
              <a:t>NJ does not always follow Federal taxability rules for       interest</a:t>
            </a:r>
            <a:endParaRPr dirty="0"/>
          </a:p>
          <a:p>
            <a:pPr marL="914400" lvl="1" indent="-338137" algn="l" rtl="0">
              <a:lnSpc>
                <a:spcPct val="90000"/>
              </a:lnSpc>
              <a:spcBef>
                <a:spcPts val="900"/>
              </a:spcBef>
              <a:spcAft>
                <a:spcPts val="0"/>
              </a:spcAft>
              <a:buSzPts val="3080"/>
              <a:buChar char="─"/>
            </a:pPr>
            <a:r>
              <a:rPr lang="en-US" dirty="0" smtClean="0"/>
              <a:t>See </a:t>
            </a:r>
            <a:r>
              <a:rPr lang="en-US" dirty="0"/>
              <a:t>NJ GIT-5 for list of taxable and tax-exempt </a:t>
            </a:r>
            <a:r>
              <a:rPr lang="en-US" dirty="0" smtClean="0"/>
              <a:t>obligations    (Available </a:t>
            </a:r>
            <a:r>
              <a:rPr lang="en-US" dirty="0"/>
              <a:t>from NJ Division of Taxation </a:t>
            </a:r>
            <a:r>
              <a:rPr lang="en-US" dirty="0" smtClean="0"/>
              <a:t>website)</a:t>
            </a:r>
            <a:endParaRPr dirty="0"/>
          </a:p>
          <a:p>
            <a:pPr marL="646112" lvl="1" indent="0" algn="l" rtl="0">
              <a:lnSpc>
                <a:spcPct val="90000"/>
              </a:lnSpc>
              <a:spcBef>
                <a:spcPts val="900"/>
              </a:spcBef>
              <a:spcAft>
                <a:spcPts val="0"/>
              </a:spcAft>
              <a:buSzPts val="1980"/>
              <a:buNone/>
            </a:pPr>
            <a:r>
              <a:rPr lang="en-US" dirty="0"/>
              <a:t> </a:t>
            </a:r>
            <a:endParaRPr dirty="0"/>
          </a:p>
        </p:txBody>
      </p:sp>
      <p:sp>
        <p:nvSpPr>
          <p:cNvPr id="99" name="Google Shape;99;p12"/>
          <p:cNvSpPr txBox="1">
            <a:spLocks noGrp="1"/>
          </p:cNvSpPr>
          <p:nvPr>
            <p:ph type="title"/>
          </p:nvPr>
        </p:nvSpPr>
        <p:spPr>
          <a:xfrm>
            <a:off x="1066803" y="-46116"/>
            <a:ext cx="975139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000"/>
              <a:buFont typeface="Calibri"/>
              <a:buNone/>
            </a:pPr>
            <a:r>
              <a:rPr lang="en-US" dirty="0" smtClean="0"/>
              <a:t>NJ Taxability of Interest Income</a:t>
            </a:r>
            <a:endParaRPr dirty="0"/>
          </a:p>
        </p:txBody>
      </p:sp>
      <p:pic>
        <p:nvPicPr>
          <p:cNvPr id="6" name="Picture 5" descr="A close up of a logo&#10;&#10;Description generated with high confidence">
            <a:extLst>
              <a:ext uri="{FF2B5EF4-FFF2-40B4-BE49-F238E27FC236}">
                <a16:creationId xmlns:a16="http://schemas.microsoft.com/office/drawing/2014/main" id="{DABB32CB-0091-436B-8B3D-D2AD8C00A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25553319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3"/>
          <p:cNvSpPr txBox="1">
            <a:spLocks noGrp="1"/>
          </p:cNvSpPr>
          <p:nvPr>
            <p:ph type="ftr" idx="11"/>
          </p:nvPr>
        </p:nvSpPr>
        <p:spPr>
          <a:xfrm>
            <a:off x="3476488" y="6265305"/>
            <a:ext cx="3860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mtClean="0"/>
              <a:t>NJ AARP TaxAide</a:t>
            </a:r>
            <a:endParaRPr dirty="0"/>
          </a:p>
        </p:txBody>
      </p:sp>
      <p:sp>
        <p:nvSpPr>
          <p:cNvPr id="105" name="Google Shape;105;p13"/>
          <p:cNvSpPr txBox="1">
            <a:spLocks noGrp="1"/>
          </p:cNvSpPr>
          <p:nvPr>
            <p:ph type="sldNum" idx="12"/>
          </p:nvPr>
        </p:nvSpPr>
        <p:spPr>
          <a:xfrm>
            <a:off x="609603" y="6265305"/>
            <a:ext cx="93648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76</a:t>
            </a:fld>
            <a:endParaRPr dirty="0"/>
          </a:p>
        </p:txBody>
      </p:sp>
      <p:sp>
        <p:nvSpPr>
          <p:cNvPr id="106" name="Google Shape;106;p13"/>
          <p:cNvSpPr txBox="1">
            <a:spLocks noGrp="1"/>
          </p:cNvSpPr>
          <p:nvPr>
            <p:ph type="body" idx="1"/>
          </p:nvPr>
        </p:nvSpPr>
        <p:spPr>
          <a:xfrm>
            <a:off x="986475" y="1377950"/>
            <a:ext cx="10333800" cy="47361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1800"/>
              </a:spcBef>
              <a:spcAft>
                <a:spcPts val="0"/>
              </a:spcAft>
              <a:buSzPct val="120000"/>
              <a:buFont typeface="Wingdings" panose="05000000000000000000" pitchFamily="2" charset="2"/>
              <a:buChar char="§"/>
            </a:pPr>
            <a:r>
              <a:rPr lang="en-US" sz="2480" dirty="0"/>
              <a:t>NJ Exempt </a:t>
            </a:r>
            <a:endParaRPr sz="2480" dirty="0"/>
          </a:p>
          <a:p>
            <a:pPr marL="914400" lvl="1" indent="-322643" algn="l" rtl="0">
              <a:lnSpc>
                <a:spcPct val="80000"/>
              </a:lnSpc>
              <a:spcBef>
                <a:spcPts val="1800"/>
              </a:spcBef>
              <a:spcAft>
                <a:spcPts val="0"/>
              </a:spcAft>
              <a:buSzPts val="1736"/>
              <a:buChar char="─"/>
            </a:pPr>
            <a:r>
              <a:rPr lang="en-US" sz="2170" dirty="0"/>
              <a:t>Most federal obligations </a:t>
            </a:r>
            <a:endParaRPr dirty="0"/>
          </a:p>
          <a:p>
            <a:pPr marL="914400" lvl="1" indent="-338138" algn="l" rtl="0">
              <a:lnSpc>
                <a:spcPct val="80000"/>
              </a:lnSpc>
              <a:spcBef>
                <a:spcPts val="900"/>
              </a:spcBef>
              <a:spcAft>
                <a:spcPts val="0"/>
              </a:spcAft>
              <a:buSzPts val="2387"/>
              <a:buChar char="─"/>
            </a:pPr>
            <a:r>
              <a:rPr lang="en-US" sz="2170" dirty="0"/>
              <a:t>DC, Puerto Rico, Virgin Islands, US Possessions</a:t>
            </a:r>
            <a:endParaRPr dirty="0"/>
          </a:p>
          <a:p>
            <a:pPr marL="914400" lvl="1" indent="-338137" algn="l" rtl="0">
              <a:lnSpc>
                <a:spcPct val="80000"/>
              </a:lnSpc>
              <a:spcBef>
                <a:spcPts val="900"/>
              </a:spcBef>
              <a:spcAft>
                <a:spcPts val="0"/>
              </a:spcAft>
              <a:buSzPts val="2387"/>
              <a:buChar char="─"/>
            </a:pPr>
            <a:r>
              <a:rPr lang="en-US" sz="2170" dirty="0"/>
              <a:t>NJ issued individual bonds</a:t>
            </a:r>
            <a:endParaRPr sz="2170" dirty="0"/>
          </a:p>
          <a:p>
            <a:pPr marL="914400" lvl="1" indent="-338138" algn="l" rtl="0">
              <a:lnSpc>
                <a:spcPct val="80000"/>
              </a:lnSpc>
              <a:spcBef>
                <a:spcPts val="900"/>
              </a:spcBef>
              <a:spcAft>
                <a:spcPts val="0"/>
              </a:spcAft>
              <a:buSzPts val="2387"/>
              <a:buChar char="─"/>
            </a:pPr>
            <a:r>
              <a:rPr lang="en-US" sz="2170" dirty="0"/>
              <a:t>NJ obligations if in a mutual fund which is a Qualified Investment Fund ( &gt; 80% NJ exempt)</a:t>
            </a:r>
            <a:endParaRPr dirty="0"/>
          </a:p>
          <a:p>
            <a:pPr marL="342900" lvl="0" indent="-342900" algn="l" rtl="0">
              <a:lnSpc>
                <a:spcPct val="80000"/>
              </a:lnSpc>
              <a:spcBef>
                <a:spcPts val="1800"/>
              </a:spcBef>
              <a:spcAft>
                <a:spcPts val="0"/>
              </a:spcAft>
              <a:buSzPct val="120000"/>
              <a:buFont typeface="Wingdings" panose="05000000000000000000" pitchFamily="2" charset="2"/>
              <a:buChar char="§"/>
            </a:pPr>
            <a:r>
              <a:rPr lang="en-US" sz="2480" dirty="0"/>
              <a:t>NJ Taxable </a:t>
            </a:r>
            <a:endParaRPr dirty="0"/>
          </a:p>
          <a:p>
            <a:pPr marL="914400" lvl="1" indent="-338137" algn="l" rtl="0">
              <a:lnSpc>
                <a:spcPct val="80000"/>
              </a:lnSpc>
              <a:spcBef>
                <a:spcPts val="900"/>
              </a:spcBef>
              <a:spcAft>
                <a:spcPts val="0"/>
              </a:spcAft>
              <a:buSzPts val="2387"/>
              <a:buChar char="─"/>
            </a:pPr>
            <a:r>
              <a:rPr lang="en-US" sz="2170" dirty="0"/>
              <a:t>Bonds issued by states other than NJ</a:t>
            </a:r>
            <a:endParaRPr sz="2170" dirty="0"/>
          </a:p>
          <a:p>
            <a:pPr marL="914400" lvl="1" indent="-338138" algn="l" rtl="0">
              <a:lnSpc>
                <a:spcPct val="80000"/>
              </a:lnSpc>
              <a:spcBef>
                <a:spcPts val="900"/>
              </a:spcBef>
              <a:spcAft>
                <a:spcPts val="0"/>
              </a:spcAft>
              <a:buSzPts val="2387"/>
              <a:buChar char="─"/>
            </a:pPr>
            <a:r>
              <a:rPr lang="en-US" sz="2170" dirty="0"/>
              <a:t>NJ obligations if in a mutual fund which is </a:t>
            </a:r>
            <a:r>
              <a:rPr lang="en-US" sz="2170" u="sng" dirty="0"/>
              <a:t>not</a:t>
            </a:r>
            <a:r>
              <a:rPr lang="en-US" sz="2170" dirty="0"/>
              <a:t> a Qualified Investment Fund (&lt; 20% NJ exempt)</a:t>
            </a:r>
            <a:endParaRPr sz="2170" u="sng" dirty="0"/>
          </a:p>
          <a:p>
            <a:pPr marL="1600160" lvl="3" indent="-130168" algn="l" rtl="0">
              <a:lnSpc>
                <a:spcPct val="80000"/>
              </a:lnSpc>
              <a:spcBef>
                <a:spcPts val="310"/>
              </a:spcBef>
              <a:spcAft>
                <a:spcPts val="0"/>
              </a:spcAft>
              <a:buClr>
                <a:schemeClr val="dk1"/>
              </a:buClr>
              <a:buSzPts val="1550"/>
              <a:buNone/>
            </a:pPr>
            <a:endParaRPr sz="1550" dirty="0"/>
          </a:p>
        </p:txBody>
      </p:sp>
      <p:sp>
        <p:nvSpPr>
          <p:cNvPr id="107" name="Google Shape;107;p13"/>
          <p:cNvSpPr txBox="1">
            <a:spLocks noGrp="1"/>
          </p:cNvSpPr>
          <p:nvPr>
            <p:ph type="title"/>
          </p:nvPr>
        </p:nvSpPr>
        <p:spPr>
          <a:xfrm>
            <a:off x="1066803" y="28835"/>
            <a:ext cx="975139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000"/>
              <a:buFont typeface="Calibri"/>
              <a:buNone/>
            </a:pPr>
            <a:r>
              <a:rPr lang="en-US" dirty="0"/>
              <a:t>NJ Tax Rules for Taxability (GIT-5)</a:t>
            </a:r>
            <a:endParaRPr dirty="0"/>
          </a:p>
        </p:txBody>
      </p:sp>
      <p:pic>
        <p:nvPicPr>
          <p:cNvPr id="6" name="Picture 5" descr="A close up of a logo&#10;&#10;Description generated with high confidence">
            <a:extLst>
              <a:ext uri="{FF2B5EF4-FFF2-40B4-BE49-F238E27FC236}">
                <a16:creationId xmlns:a16="http://schemas.microsoft.com/office/drawing/2014/main" id="{DABB32CB-0091-436B-8B3D-D2AD8C00A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32300661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ftr" idx="11"/>
          </p:nvPr>
        </p:nvSpPr>
        <p:spPr>
          <a:xfrm>
            <a:off x="3476488" y="6265305"/>
            <a:ext cx="3860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mtClean="0"/>
              <a:t>NJ AARP TaxAide</a:t>
            </a:r>
            <a:endParaRPr dirty="0"/>
          </a:p>
        </p:txBody>
      </p:sp>
      <p:sp>
        <p:nvSpPr>
          <p:cNvPr id="113" name="Google Shape;113;p14"/>
          <p:cNvSpPr txBox="1">
            <a:spLocks noGrp="1"/>
          </p:cNvSpPr>
          <p:nvPr>
            <p:ph type="sldNum" idx="12"/>
          </p:nvPr>
        </p:nvSpPr>
        <p:spPr>
          <a:xfrm>
            <a:off x="609603" y="6265305"/>
            <a:ext cx="93648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77</a:t>
            </a:fld>
            <a:endParaRPr dirty="0"/>
          </a:p>
        </p:txBody>
      </p:sp>
      <p:sp>
        <p:nvSpPr>
          <p:cNvPr id="114" name="Google Shape;114;p14"/>
          <p:cNvSpPr txBox="1">
            <a:spLocks noGrp="1"/>
          </p:cNvSpPr>
          <p:nvPr>
            <p:ph type="title"/>
          </p:nvPr>
        </p:nvSpPr>
        <p:spPr>
          <a:xfrm>
            <a:off x="1066803" y="28835"/>
            <a:ext cx="975139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000"/>
              <a:buFont typeface="Calibri"/>
              <a:buNone/>
            </a:pPr>
            <a:r>
              <a:rPr lang="en-US" dirty="0"/>
              <a:t>Summary of Tax Exempt – Federal vs NJ</a:t>
            </a:r>
            <a:endParaRPr dirty="0"/>
          </a:p>
        </p:txBody>
      </p:sp>
      <p:graphicFrame>
        <p:nvGraphicFramePr>
          <p:cNvPr id="115" name="Google Shape;115;p14"/>
          <p:cNvGraphicFramePr/>
          <p:nvPr>
            <p:extLst>
              <p:ext uri="{D42A27DB-BD31-4B8C-83A1-F6EECF244321}">
                <p14:modId xmlns:p14="http://schemas.microsoft.com/office/powerpoint/2010/main" val="2741014636"/>
              </p:ext>
            </p:extLst>
          </p:nvPr>
        </p:nvGraphicFramePr>
        <p:xfrm>
          <a:off x="1143000" y="1605105"/>
          <a:ext cx="9829813" cy="4618755"/>
        </p:xfrm>
        <a:graphic>
          <a:graphicData uri="http://schemas.openxmlformats.org/drawingml/2006/table">
            <a:tbl>
              <a:tblPr firstRow="1" bandRow="1">
                <a:noFill/>
              </a:tblPr>
              <a:tblGrid>
                <a:gridCol w="6398363">
                  <a:extLst>
                    <a:ext uri="{9D8B030D-6E8A-4147-A177-3AD203B41FA5}">
                      <a16:colId xmlns:a16="http://schemas.microsoft.com/office/drawing/2014/main" val="20000"/>
                    </a:ext>
                  </a:extLst>
                </a:gridCol>
                <a:gridCol w="1418800">
                  <a:extLst>
                    <a:ext uri="{9D8B030D-6E8A-4147-A177-3AD203B41FA5}">
                      <a16:colId xmlns:a16="http://schemas.microsoft.com/office/drawing/2014/main" val="20001"/>
                    </a:ext>
                  </a:extLst>
                </a:gridCol>
                <a:gridCol w="2012650">
                  <a:extLst>
                    <a:ext uri="{9D8B030D-6E8A-4147-A177-3AD203B41FA5}">
                      <a16:colId xmlns:a16="http://schemas.microsoft.com/office/drawing/2014/main" val="20002"/>
                    </a:ext>
                  </a:extLst>
                </a:gridCol>
              </a:tblGrid>
              <a:tr h="1487700">
                <a:tc>
                  <a:txBody>
                    <a:bodyPr/>
                    <a:lstStyle/>
                    <a:p>
                      <a:pPr marL="0" marR="0" lvl="0" indent="0" algn="ctr" rtl="0">
                        <a:spcBef>
                          <a:spcPts val="0"/>
                        </a:spcBef>
                        <a:spcAft>
                          <a:spcPts val="0"/>
                        </a:spcAft>
                        <a:buNone/>
                      </a:pPr>
                      <a:endParaRPr sz="2400" u="none" strike="noStrike" cap="none" dirty="0">
                        <a:solidFill>
                          <a:schemeClr val="dk1"/>
                        </a:solidFill>
                      </a:endParaRPr>
                    </a:p>
                    <a:p>
                      <a:pPr marL="0" marR="0" lvl="0" indent="0" algn="ctr" rtl="0">
                        <a:spcBef>
                          <a:spcPts val="0"/>
                        </a:spcBef>
                        <a:spcAft>
                          <a:spcPts val="0"/>
                        </a:spcAft>
                        <a:buNone/>
                      </a:pPr>
                      <a:r>
                        <a:rPr lang="en-US" sz="2400" u="none" strike="noStrike" cap="none" dirty="0">
                          <a:solidFill>
                            <a:schemeClr val="dk1"/>
                          </a:solidFill>
                        </a:rPr>
                        <a:t>Interest Type</a:t>
                      </a:r>
                      <a:endParaRPr dirty="0"/>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u="none" strike="noStrike" cap="none" dirty="0">
                          <a:solidFill>
                            <a:schemeClr val="dk1"/>
                          </a:solidFill>
                        </a:rPr>
                        <a:t>Exempt </a:t>
                      </a:r>
                      <a:endParaRPr dirty="0"/>
                    </a:p>
                    <a:p>
                      <a:pPr marL="0" marR="0" lvl="0" indent="0" algn="ctr" rtl="0">
                        <a:spcBef>
                          <a:spcPts val="0"/>
                        </a:spcBef>
                        <a:spcAft>
                          <a:spcPts val="0"/>
                        </a:spcAft>
                        <a:buNone/>
                      </a:pPr>
                      <a:r>
                        <a:rPr lang="en-US" sz="2400" u="none" strike="noStrike" cap="none" dirty="0">
                          <a:solidFill>
                            <a:schemeClr val="dk1"/>
                          </a:solidFill>
                        </a:rPr>
                        <a:t>From </a:t>
                      </a:r>
                      <a:endParaRPr dirty="0"/>
                    </a:p>
                    <a:p>
                      <a:pPr marL="0" marR="0" lvl="0" indent="0" algn="ctr" rtl="0">
                        <a:spcBef>
                          <a:spcPts val="0"/>
                        </a:spcBef>
                        <a:spcAft>
                          <a:spcPts val="0"/>
                        </a:spcAft>
                        <a:buNone/>
                      </a:pPr>
                      <a:r>
                        <a:rPr lang="en-US" sz="2400" u="none" strike="noStrike" cap="none" dirty="0">
                          <a:solidFill>
                            <a:schemeClr val="dk1"/>
                          </a:solidFill>
                        </a:rPr>
                        <a:t>Federal Tax</a:t>
                      </a:r>
                      <a:endParaRPr dirty="0"/>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u="none" strike="noStrike" cap="none" dirty="0">
                          <a:solidFill>
                            <a:schemeClr val="dk1"/>
                          </a:solidFill>
                        </a:rPr>
                        <a:t>Exempt </a:t>
                      </a:r>
                      <a:endParaRPr dirty="0"/>
                    </a:p>
                    <a:p>
                      <a:pPr marL="0" marR="0" lvl="0" indent="0" algn="ctr" rtl="0">
                        <a:spcBef>
                          <a:spcPts val="0"/>
                        </a:spcBef>
                        <a:spcAft>
                          <a:spcPts val="0"/>
                        </a:spcAft>
                        <a:buNone/>
                      </a:pPr>
                      <a:r>
                        <a:rPr lang="en-US" sz="2400" u="none" strike="noStrike" cap="none" dirty="0">
                          <a:solidFill>
                            <a:schemeClr val="dk1"/>
                          </a:solidFill>
                        </a:rPr>
                        <a:t>From </a:t>
                      </a:r>
                      <a:endParaRPr dirty="0"/>
                    </a:p>
                    <a:p>
                      <a:pPr marL="0" marR="0" lvl="0" indent="0" algn="ctr" rtl="0">
                        <a:spcBef>
                          <a:spcPts val="0"/>
                        </a:spcBef>
                        <a:spcAft>
                          <a:spcPts val="0"/>
                        </a:spcAft>
                        <a:buNone/>
                      </a:pPr>
                      <a:r>
                        <a:rPr lang="en-US" sz="2400" u="none" strike="noStrike" cap="none" dirty="0">
                          <a:solidFill>
                            <a:schemeClr val="dk1"/>
                          </a:solidFill>
                        </a:rPr>
                        <a:t>NJ Tax</a:t>
                      </a:r>
                      <a:endParaRPr dirty="0"/>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08875">
                <a:tc>
                  <a:txBody>
                    <a:bodyPr/>
                    <a:lstStyle/>
                    <a:p>
                      <a:pPr marL="0" marR="0" lvl="0" indent="0" algn="ctr" rtl="0">
                        <a:spcBef>
                          <a:spcPts val="0"/>
                        </a:spcBef>
                        <a:spcAft>
                          <a:spcPts val="0"/>
                        </a:spcAft>
                        <a:buNone/>
                      </a:pPr>
                      <a:r>
                        <a:rPr lang="en-US" sz="2400" u="none" strike="noStrike" cap="none" dirty="0"/>
                        <a:t>Interest from U.S. Savings Bonds</a:t>
                      </a:r>
                      <a:endParaRPr sz="2400" u="none" strike="noStrike" cap="none" dirty="0"/>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3200"/>
                        <a:buFont typeface="Calibri"/>
                        <a:buNone/>
                      </a:pPr>
                      <a:endParaRPr sz="3200" u="none" strike="noStrike" cap="none" dirty="0"/>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3200"/>
                        <a:buFont typeface="Calibri"/>
                        <a:buNone/>
                      </a:pPr>
                      <a:r>
                        <a:rPr lang="en-US" sz="3200" u="none" strike="noStrike" cap="none" dirty="0"/>
                        <a:t>√</a:t>
                      </a:r>
                      <a:endParaRPr dirty="0"/>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020950">
                <a:tc>
                  <a:txBody>
                    <a:bodyPr/>
                    <a:lstStyle/>
                    <a:p>
                      <a:pPr marL="0" marR="0" lvl="0" indent="0" algn="ctr" rtl="0">
                        <a:lnSpc>
                          <a:spcPct val="100000"/>
                        </a:lnSpc>
                        <a:spcBef>
                          <a:spcPts val="0"/>
                        </a:spcBef>
                        <a:spcAft>
                          <a:spcPts val="0"/>
                        </a:spcAft>
                        <a:buClr>
                          <a:schemeClr val="dk1"/>
                        </a:buClr>
                        <a:buSzPts val="2400"/>
                        <a:buFont typeface="Calibri"/>
                        <a:buNone/>
                      </a:pPr>
                      <a:r>
                        <a:rPr lang="en-US" sz="2400" u="none" strike="noStrike" cap="none" dirty="0">
                          <a:solidFill>
                            <a:schemeClr val="dk1"/>
                          </a:solidFill>
                          <a:latin typeface="Calibri"/>
                          <a:ea typeface="Calibri"/>
                          <a:cs typeface="Calibri"/>
                          <a:sym typeface="Calibri"/>
                        </a:rPr>
                        <a:t>Interest from NJ state/municipal bonds</a:t>
                      </a:r>
                      <a:endParaRPr sz="240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2400" u="none" strike="noStrike" cap="none" dirty="0"/>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3200"/>
                        <a:buFont typeface="Calibri"/>
                        <a:buNone/>
                      </a:pPr>
                      <a:r>
                        <a:rPr lang="en-US" sz="3200" u="none" strike="noStrike" cap="none" dirty="0"/>
                        <a:t>√</a:t>
                      </a:r>
                      <a:endParaRPr dirty="0"/>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3200"/>
                        <a:buFont typeface="Calibri"/>
                        <a:buNone/>
                      </a:pPr>
                      <a:r>
                        <a:rPr lang="en-US" sz="3200" u="none" strike="noStrike" cap="none" dirty="0"/>
                        <a:t>√</a:t>
                      </a:r>
                      <a:endParaRPr dirty="0"/>
                    </a:p>
                    <a:p>
                      <a:pPr marL="0" marR="0" lvl="0" indent="0" algn="ctr" rtl="0">
                        <a:spcBef>
                          <a:spcPts val="0"/>
                        </a:spcBef>
                        <a:spcAft>
                          <a:spcPts val="0"/>
                        </a:spcAft>
                        <a:buNone/>
                      </a:pPr>
                      <a:endParaRPr sz="3200" u="none" strike="noStrike" cap="none" dirty="0"/>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020950">
                <a:tc>
                  <a:txBody>
                    <a:bodyPr/>
                    <a:lstStyle/>
                    <a:p>
                      <a:pPr marL="0" marR="0" lvl="0" indent="0" algn="ctr" rtl="0">
                        <a:lnSpc>
                          <a:spcPct val="100000"/>
                        </a:lnSpc>
                        <a:spcBef>
                          <a:spcPts val="0"/>
                        </a:spcBef>
                        <a:spcAft>
                          <a:spcPts val="0"/>
                        </a:spcAft>
                        <a:buClr>
                          <a:schemeClr val="dk1"/>
                        </a:buClr>
                        <a:buSzPts val="2400"/>
                        <a:buFont typeface="Calibri"/>
                        <a:buNone/>
                      </a:pPr>
                      <a:r>
                        <a:rPr lang="en-US" sz="2400" u="none" strike="noStrike" cap="none" dirty="0">
                          <a:solidFill>
                            <a:schemeClr val="dk1"/>
                          </a:solidFill>
                          <a:latin typeface="Calibri"/>
                          <a:ea typeface="Calibri"/>
                          <a:cs typeface="Calibri"/>
                          <a:sym typeface="Calibri"/>
                        </a:rPr>
                        <a:t>Interest  from state/municipal  bonds other than NJ</a:t>
                      </a:r>
                      <a:endParaRPr sz="240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2400" u="none" strike="noStrike" cap="none" dirty="0"/>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3200"/>
                        <a:buFont typeface="Calibri"/>
                        <a:buNone/>
                      </a:pPr>
                      <a:r>
                        <a:rPr lang="en-US" sz="3200" u="none" strike="noStrike" cap="none" dirty="0"/>
                        <a:t>√</a:t>
                      </a:r>
                      <a:endParaRPr dirty="0"/>
                    </a:p>
                    <a:p>
                      <a:pPr marL="0" marR="0" lvl="0" indent="0" algn="ctr" rtl="0">
                        <a:spcBef>
                          <a:spcPts val="0"/>
                        </a:spcBef>
                        <a:spcAft>
                          <a:spcPts val="0"/>
                        </a:spcAft>
                        <a:buNone/>
                      </a:pPr>
                      <a:endParaRPr sz="3200" u="none" strike="noStrike" cap="none" dirty="0"/>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3200"/>
                        <a:buFont typeface="Calibri"/>
                        <a:buNone/>
                      </a:pPr>
                      <a:endParaRPr sz="3200" u="none" strike="noStrike" cap="none" dirty="0"/>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6" name="Picture 5" descr="A close up of a logo&#10;&#10;Description generated with high confidence">
            <a:extLst>
              <a:ext uri="{FF2B5EF4-FFF2-40B4-BE49-F238E27FC236}">
                <a16:creationId xmlns:a16="http://schemas.microsoft.com/office/drawing/2014/main" id="{DABB32CB-0091-436B-8B3D-D2AD8C00A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6287433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5"/>
          <p:cNvSpPr txBox="1">
            <a:spLocks noGrp="1"/>
          </p:cNvSpPr>
          <p:nvPr>
            <p:ph type="ftr" idx="11"/>
          </p:nvPr>
        </p:nvSpPr>
        <p:spPr>
          <a:xfrm>
            <a:off x="3476488" y="6265305"/>
            <a:ext cx="3860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mtClean="0"/>
              <a:t>NJ AARP TaxAide</a:t>
            </a:r>
            <a:endParaRPr dirty="0"/>
          </a:p>
        </p:txBody>
      </p:sp>
      <p:sp>
        <p:nvSpPr>
          <p:cNvPr id="123" name="Google Shape;123;p15"/>
          <p:cNvSpPr txBox="1">
            <a:spLocks noGrp="1"/>
          </p:cNvSpPr>
          <p:nvPr>
            <p:ph type="sldNum" idx="12"/>
          </p:nvPr>
        </p:nvSpPr>
        <p:spPr>
          <a:xfrm>
            <a:off x="609603" y="6265305"/>
            <a:ext cx="93648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78</a:t>
            </a:fld>
            <a:endParaRPr dirty="0"/>
          </a:p>
        </p:txBody>
      </p:sp>
      <p:sp>
        <p:nvSpPr>
          <p:cNvPr id="124" name="Google Shape;124;p15"/>
          <p:cNvSpPr txBox="1">
            <a:spLocks noGrp="1"/>
          </p:cNvSpPr>
          <p:nvPr>
            <p:ph type="body" idx="1"/>
          </p:nvPr>
        </p:nvSpPr>
        <p:spPr>
          <a:xfrm>
            <a:off x="1282700" y="1676399"/>
            <a:ext cx="9842400" cy="4100501"/>
          </a:xfrm>
          <a:prstGeom prst="rect">
            <a:avLst/>
          </a:prstGeom>
          <a:noFill/>
          <a:ln>
            <a:noFill/>
          </a:ln>
        </p:spPr>
        <p:txBody>
          <a:bodyPr spcFirstLastPara="1" wrap="square" lIns="91425" tIns="45700" rIns="91425" bIns="45700" anchor="t" anchorCtr="0">
            <a:noAutofit/>
          </a:bodyPr>
          <a:lstStyle/>
          <a:p>
            <a:pPr lvl="0" indent="-457200" algn="l" rtl="0">
              <a:lnSpc>
                <a:spcPct val="80000"/>
              </a:lnSpc>
              <a:spcBef>
                <a:spcPts val="0"/>
              </a:spcBef>
              <a:spcAft>
                <a:spcPts val="0"/>
              </a:spcAft>
              <a:buSzPct val="120000"/>
              <a:buFont typeface="Wingdings" panose="05000000000000000000" pitchFamily="2" charset="2"/>
              <a:buChar char="§"/>
            </a:pPr>
            <a:r>
              <a:rPr lang="en-US" dirty="0"/>
              <a:t>Adjustments need to be made in Taxslayer for differences when entering the 1099-INT</a:t>
            </a:r>
            <a:endParaRPr dirty="0"/>
          </a:p>
          <a:p>
            <a:pPr lvl="0" indent="-457200" algn="l" rtl="0">
              <a:lnSpc>
                <a:spcPct val="80000"/>
              </a:lnSpc>
              <a:spcBef>
                <a:spcPts val="1800"/>
              </a:spcBef>
              <a:spcAft>
                <a:spcPts val="0"/>
              </a:spcAft>
              <a:buSzPct val="120000"/>
              <a:buFont typeface="Wingdings" panose="05000000000000000000" pitchFamily="2" charset="2"/>
              <a:buChar char="§"/>
            </a:pPr>
            <a:r>
              <a:rPr lang="en-US" dirty="0"/>
              <a:t>Income is tax exempt for Federal and taxable for NJ </a:t>
            </a:r>
            <a:endParaRPr dirty="0"/>
          </a:p>
          <a:p>
            <a:pPr marL="914400" lvl="1" indent="-338138" algn="l" rtl="0">
              <a:lnSpc>
                <a:spcPct val="80000"/>
              </a:lnSpc>
              <a:spcBef>
                <a:spcPts val="900"/>
              </a:spcBef>
              <a:spcAft>
                <a:spcPts val="0"/>
              </a:spcAft>
              <a:buSzPts val="2618"/>
              <a:buChar char="─"/>
            </a:pPr>
            <a:r>
              <a:rPr lang="en-US" sz="3200" dirty="0"/>
              <a:t>For example, bonds from states other than NJ</a:t>
            </a:r>
            <a:endParaRPr sz="3200" dirty="0"/>
          </a:p>
          <a:p>
            <a:pPr marL="914400" lvl="1" indent="-338138" algn="l" rtl="0">
              <a:lnSpc>
                <a:spcPct val="80000"/>
              </a:lnSpc>
              <a:spcBef>
                <a:spcPts val="900"/>
              </a:spcBef>
              <a:spcAft>
                <a:spcPts val="0"/>
              </a:spcAft>
              <a:buSzPts val="2618"/>
              <a:buChar char="─"/>
            </a:pPr>
            <a:r>
              <a:rPr lang="en-US" sz="3200" dirty="0"/>
              <a:t>Click “Add Interest Items” on </a:t>
            </a:r>
            <a:r>
              <a:rPr lang="en-US" sz="3200" dirty="0" smtClean="0"/>
              <a:t>Interest Income screen </a:t>
            </a:r>
            <a:r>
              <a:rPr lang="en-US" sz="3200" dirty="0"/>
              <a:t>to add it to state income </a:t>
            </a:r>
            <a:endParaRPr sz="3200" dirty="0"/>
          </a:p>
          <a:p>
            <a:pPr marL="914400" lvl="1" indent="-338138" algn="l" rtl="0">
              <a:lnSpc>
                <a:spcPct val="80000"/>
              </a:lnSpc>
              <a:spcBef>
                <a:spcPts val="900"/>
              </a:spcBef>
              <a:spcAft>
                <a:spcPts val="0"/>
              </a:spcAft>
              <a:buSzPts val="2618"/>
              <a:buChar char="─"/>
            </a:pPr>
            <a:r>
              <a:rPr lang="en-US" sz="3200" dirty="0"/>
              <a:t>Select NJ as state and enter taxable </a:t>
            </a:r>
            <a:r>
              <a:rPr lang="en-US" sz="3200" dirty="0" smtClean="0"/>
              <a:t>amount</a:t>
            </a:r>
            <a:endParaRPr sz="2380" dirty="0"/>
          </a:p>
        </p:txBody>
      </p:sp>
      <p:sp>
        <p:nvSpPr>
          <p:cNvPr id="125" name="Google Shape;125;p15"/>
          <p:cNvSpPr txBox="1">
            <a:spLocks noGrp="1"/>
          </p:cNvSpPr>
          <p:nvPr>
            <p:ph type="title"/>
          </p:nvPr>
        </p:nvSpPr>
        <p:spPr>
          <a:xfrm>
            <a:off x="1066803" y="28835"/>
            <a:ext cx="975139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600"/>
              <a:buFont typeface="Calibri"/>
              <a:buNone/>
            </a:pPr>
            <a:r>
              <a:rPr lang="en-US" sz="3600" dirty="0" smtClean="0"/>
              <a:t>Adjustments </a:t>
            </a:r>
            <a:r>
              <a:rPr lang="en-US" sz="3600" dirty="0"/>
              <a:t>for Differences in Federal vs. NJ</a:t>
            </a:r>
            <a:endParaRPr sz="3600" dirty="0"/>
          </a:p>
        </p:txBody>
      </p:sp>
      <p:pic>
        <p:nvPicPr>
          <p:cNvPr id="6" name="Picture 5" descr="A close up of a logo&#10;&#10;Description generated with high confidence">
            <a:extLst>
              <a:ext uri="{FF2B5EF4-FFF2-40B4-BE49-F238E27FC236}">
                <a16:creationId xmlns:a16="http://schemas.microsoft.com/office/drawing/2014/main" id="{DABB32CB-0091-436B-8B3D-D2AD8C00A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39904259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2" name="Content Placeholder 1"/>
          <p:cNvSpPr>
            <a:spLocks noGrp="1"/>
          </p:cNvSpPr>
          <p:nvPr>
            <p:ph sz="quarter" idx="12"/>
          </p:nvPr>
        </p:nvSpPr>
        <p:spPr/>
        <p:txBody>
          <a:bodyPr/>
          <a:lstStyle/>
          <a:p>
            <a:endParaRPr lang="en-US"/>
          </a:p>
        </p:txBody>
      </p:sp>
      <p:sp>
        <p:nvSpPr>
          <p:cNvPr id="132" name="Google Shape;132;p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600"/>
              <a:buFont typeface="Calibri"/>
              <a:buNone/>
            </a:pPr>
            <a:r>
              <a:rPr lang="en-US" sz="3600" dirty="0"/>
              <a:t>Entering </a:t>
            </a:r>
            <a:r>
              <a:rPr lang="en-US" sz="3600" dirty="0" smtClean="0"/>
              <a:t>1099-INT for </a:t>
            </a:r>
            <a:r>
              <a:rPr lang="en-US" sz="3600" dirty="0"/>
              <a:t>Obligation of Another State</a:t>
            </a:r>
            <a:br>
              <a:rPr lang="en-US" sz="3600" dirty="0"/>
            </a:br>
            <a:r>
              <a:rPr lang="en-US" sz="3600" dirty="0"/>
              <a:t>Tax </a:t>
            </a:r>
            <a:r>
              <a:rPr lang="en-US" sz="3600" dirty="0" smtClean="0"/>
              <a:t>Exempt </a:t>
            </a:r>
            <a:r>
              <a:rPr lang="en-US" sz="3600" dirty="0"/>
              <a:t>for Federal, Taxable for NJ</a:t>
            </a:r>
            <a:endParaRPr sz="3600" dirty="0"/>
          </a:p>
        </p:txBody>
      </p:sp>
      <p:sp>
        <p:nvSpPr>
          <p:cNvPr id="130" name="Google Shape;130;p16"/>
          <p:cNvSpPr txBox="1">
            <a:spLocks noGrp="1"/>
          </p:cNvSpPr>
          <p:nvPr>
            <p:ph type="ftr" idx="4294967295"/>
          </p:nvPr>
        </p:nvSpPr>
        <p:spPr>
          <a:xfrm>
            <a:off x="0" y="6208713"/>
            <a:ext cx="3860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mtClean="0"/>
              <a:t>NJ AARP TaxAide</a:t>
            </a:r>
            <a:endParaRPr dirty="0"/>
          </a:p>
        </p:txBody>
      </p:sp>
      <p:sp>
        <p:nvSpPr>
          <p:cNvPr id="131" name="Google Shape;131;p16"/>
          <p:cNvSpPr txBox="1">
            <a:spLocks noGrp="1"/>
          </p:cNvSpPr>
          <p:nvPr>
            <p:ph type="sldNum" idx="4294967295"/>
          </p:nvPr>
        </p:nvSpPr>
        <p:spPr>
          <a:xfrm>
            <a:off x="0" y="6265863"/>
            <a:ext cx="9366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79</a:t>
            </a:fld>
            <a:endParaRPr dirty="0"/>
          </a:p>
        </p:txBody>
      </p:sp>
      <p:pic>
        <p:nvPicPr>
          <p:cNvPr id="3" name="Picture 2"/>
          <p:cNvPicPr>
            <a:picLocks noChangeAspect="1"/>
          </p:cNvPicPr>
          <p:nvPr/>
        </p:nvPicPr>
        <p:blipFill>
          <a:blip r:embed="rId3"/>
          <a:stretch>
            <a:fillRect/>
          </a:stretch>
        </p:blipFill>
        <p:spPr>
          <a:xfrm>
            <a:off x="1278833" y="1239201"/>
            <a:ext cx="9160567" cy="4729979"/>
          </a:xfrm>
          <a:prstGeom prst="rect">
            <a:avLst/>
          </a:prstGeom>
        </p:spPr>
      </p:pic>
      <p:sp>
        <p:nvSpPr>
          <p:cNvPr id="5" name="TextBox 4"/>
          <p:cNvSpPr txBox="1"/>
          <p:nvPr/>
        </p:nvSpPr>
        <p:spPr>
          <a:xfrm>
            <a:off x="3701144" y="1441866"/>
            <a:ext cx="2471056" cy="369332"/>
          </a:xfrm>
          <a:prstGeom prst="rect">
            <a:avLst/>
          </a:prstGeom>
          <a:solidFill>
            <a:schemeClr val="accent5">
              <a:lumMod val="75000"/>
            </a:schemeClr>
          </a:solidFill>
        </p:spPr>
        <p:txBody>
          <a:bodyPr wrap="square" rtlCol="0">
            <a:spAutoFit/>
          </a:bodyPr>
          <a:lstStyle/>
          <a:p>
            <a:r>
              <a:rPr lang="en-US" dirty="0" smtClean="0"/>
              <a:t>Tax-exempt for Federal</a:t>
            </a:r>
            <a:endParaRPr lang="en-US" dirty="0"/>
          </a:p>
        </p:txBody>
      </p:sp>
      <p:cxnSp>
        <p:nvCxnSpPr>
          <p:cNvPr id="7" name="Straight Arrow Connector 6"/>
          <p:cNvCxnSpPr/>
          <p:nvPr/>
        </p:nvCxnSpPr>
        <p:spPr>
          <a:xfrm flipH="1" flipV="1">
            <a:off x="2971800" y="1634345"/>
            <a:ext cx="772887" cy="6382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31761" y="5181600"/>
            <a:ext cx="4598126" cy="307777"/>
          </a:xfrm>
          <a:prstGeom prst="rect">
            <a:avLst/>
          </a:prstGeom>
          <a:solidFill>
            <a:schemeClr val="accent5">
              <a:lumMod val="75000"/>
            </a:schemeClr>
          </a:solidFill>
        </p:spPr>
        <p:txBody>
          <a:bodyPr wrap="square" rtlCol="0">
            <a:spAutoFit/>
          </a:bodyPr>
          <a:lstStyle/>
          <a:p>
            <a:r>
              <a:rPr lang="en-US" dirty="0" smtClean="0"/>
              <a:t>Click to add to New Jersey State Return</a:t>
            </a:r>
            <a:endParaRPr lang="en-US" dirty="0"/>
          </a:p>
        </p:txBody>
      </p:sp>
      <p:cxnSp>
        <p:nvCxnSpPr>
          <p:cNvPr id="11" name="Straight Arrow Connector 10"/>
          <p:cNvCxnSpPr/>
          <p:nvPr/>
        </p:nvCxnSpPr>
        <p:spPr>
          <a:xfrm flipH="1">
            <a:off x="3962400" y="5354472"/>
            <a:ext cx="469362" cy="34834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 close up of a logo&#10;&#10;Description generated with high confidence">
            <a:extLst>
              <a:ext uri="{FF2B5EF4-FFF2-40B4-BE49-F238E27FC236}">
                <a16:creationId xmlns:a16="http://schemas.microsoft.com/office/drawing/2014/main" id="{DABB32CB-0091-436B-8B3D-D2AD8C00A7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359489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NJ AARP TaxAide</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8</a:t>
            </a:fld>
            <a:endParaRPr lang="en-US" altLang="en-US" dirty="0"/>
          </a:p>
        </p:txBody>
      </p:sp>
      <p:sp>
        <p:nvSpPr>
          <p:cNvPr id="53251" name="Content Placeholder 2"/>
          <p:cNvSpPr>
            <a:spLocks noGrp="1"/>
          </p:cNvSpPr>
          <p:nvPr>
            <p:ph sz="quarter" idx="12"/>
          </p:nvPr>
        </p:nvSpPr>
        <p:spPr>
          <a:xfrm>
            <a:off x="1278833" y="1524000"/>
            <a:ext cx="9753600" cy="4495799"/>
          </a:xfrm>
        </p:spPr>
        <p:txBody>
          <a:bodyPr>
            <a:normAutofit fontScale="77500" lnSpcReduction="20000"/>
          </a:bodyPr>
          <a:lstStyle/>
          <a:p>
            <a:r>
              <a:rPr lang="en-GB" altLang="en-US" dirty="0"/>
              <a:t>Spouse died in one of two past years</a:t>
            </a:r>
            <a:endParaRPr lang="en-US" altLang="en-US" dirty="0"/>
          </a:p>
          <a:p>
            <a:pPr lvl="1"/>
            <a:r>
              <a:rPr lang="en-GB" altLang="en-US" dirty="0"/>
              <a:t>Dependent</a:t>
            </a:r>
            <a:r>
              <a:rPr lang="en-GB" altLang="en-US" dirty="0">
                <a:solidFill>
                  <a:srgbClr val="FF0000"/>
                </a:solidFill>
              </a:rPr>
              <a:t>*</a:t>
            </a:r>
            <a:r>
              <a:rPr lang="en-GB" altLang="en-US" dirty="0"/>
              <a:t> child and/or stepchild lived in home all year </a:t>
            </a:r>
          </a:p>
          <a:p>
            <a:pPr lvl="1"/>
            <a:r>
              <a:rPr lang="en-GB" altLang="en-US" dirty="0"/>
              <a:t>Grandchild not eligible</a:t>
            </a:r>
            <a:endParaRPr lang="en-US" altLang="en-US" dirty="0"/>
          </a:p>
          <a:p>
            <a:r>
              <a:rPr lang="en-GB" altLang="en-US" dirty="0"/>
              <a:t>Maintained home (&gt;50% of cost) for child</a:t>
            </a:r>
          </a:p>
          <a:p>
            <a:r>
              <a:rPr lang="en-GB" altLang="en-US" dirty="0"/>
              <a:t>Can file QW for two years only</a:t>
            </a:r>
          </a:p>
          <a:p>
            <a:r>
              <a:rPr lang="en-US" altLang="en-US" dirty="0"/>
              <a:t>Advantages</a:t>
            </a:r>
          </a:p>
          <a:p>
            <a:pPr lvl="1"/>
            <a:r>
              <a:rPr lang="en-US" altLang="en-US" dirty="0"/>
              <a:t>Standard Deduction – same as MFJ</a:t>
            </a:r>
          </a:p>
          <a:p>
            <a:pPr lvl="1"/>
            <a:r>
              <a:rPr lang="en-US" altLang="en-US" dirty="0"/>
              <a:t>Uses MFJ tax rates</a:t>
            </a:r>
          </a:p>
          <a:p>
            <a:pPr marL="233363" indent="-233363">
              <a:buNone/>
            </a:pPr>
            <a:r>
              <a:rPr lang="en-US" altLang="en-US" dirty="0">
                <a:solidFill>
                  <a:srgbClr val="FF0000"/>
                </a:solidFill>
              </a:rPr>
              <a:t>*</a:t>
            </a:r>
            <a:r>
              <a:rPr lang="en-US" altLang="en-US" dirty="0"/>
              <a:t> </a:t>
            </a:r>
            <a:r>
              <a:rPr lang="en-US" altLang="en-US" sz="2800" dirty="0"/>
              <a:t>Or would have been a dependent but for gross income, joint return, or taxpayer is a dependent tests</a:t>
            </a:r>
          </a:p>
          <a:p>
            <a:pPr lvl="1"/>
            <a:endParaRPr lang="en-US" altLang="en-US" dirty="0"/>
          </a:p>
          <a:p>
            <a:endParaRPr lang="en-US" altLang="en-US" dirty="0"/>
          </a:p>
        </p:txBody>
      </p:sp>
      <p:sp>
        <p:nvSpPr>
          <p:cNvPr id="46082" name="Title 1"/>
          <p:cNvSpPr>
            <a:spLocks noGrp="1"/>
          </p:cNvSpPr>
          <p:nvPr>
            <p:ph type="title"/>
          </p:nvPr>
        </p:nvSpPr>
        <p:spPr/>
        <p:txBody>
          <a:bodyPr/>
          <a:lstStyle/>
          <a:p>
            <a:r>
              <a:rPr lang="en-GB" altLang="en-US" dirty="0"/>
              <a:t>Filing Status: </a:t>
            </a:r>
            <a:r>
              <a:rPr lang="en-US" altLang="en-US" dirty="0"/>
              <a:t>Qualifying Widow(er)</a:t>
            </a:r>
          </a:p>
        </p:txBody>
      </p:sp>
    </p:spTree>
    <p:extLst>
      <p:ext uri="{BB962C8B-B14F-4D97-AF65-F5344CB8AC3E}">
        <p14:creationId xmlns:p14="http://schemas.microsoft.com/office/powerpoint/2010/main" val="30321714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25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2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80</a:t>
            </a:fld>
            <a:endParaRPr lang="en-US" dirty="0"/>
          </a:p>
        </p:txBody>
      </p:sp>
      <p:sp>
        <p:nvSpPr>
          <p:cNvPr id="3" name="Text Placeholder 2"/>
          <p:cNvSpPr>
            <a:spLocks noGrp="1"/>
          </p:cNvSpPr>
          <p:nvPr>
            <p:ph type="body" idx="1"/>
          </p:nvPr>
        </p:nvSpPr>
        <p:spPr>
          <a:xfrm>
            <a:off x="1282700" y="1754188"/>
            <a:ext cx="9472386" cy="4022725"/>
          </a:xfrm>
        </p:spPr>
        <p:txBody>
          <a:bodyPr/>
          <a:lstStyle/>
          <a:p>
            <a:pPr lvl="0" indent="-457200">
              <a:lnSpc>
                <a:spcPct val="80000"/>
              </a:lnSpc>
              <a:buSzPct val="120000"/>
              <a:buFont typeface="Wingdings" panose="05000000000000000000" pitchFamily="2" charset="2"/>
              <a:buChar char="§"/>
            </a:pPr>
            <a:r>
              <a:rPr lang="en-US" dirty="0"/>
              <a:t>Income is taxable for Federal and tax exempt for NJ</a:t>
            </a:r>
          </a:p>
          <a:p>
            <a:pPr lvl="1" indent="-338138">
              <a:lnSpc>
                <a:spcPct val="80000"/>
              </a:lnSpc>
              <a:buSzPts val="2618"/>
            </a:pPr>
            <a:r>
              <a:rPr lang="en-US" sz="3200" dirty="0"/>
              <a:t>For example, US government bond</a:t>
            </a:r>
          </a:p>
          <a:p>
            <a:pPr lvl="1" indent="-338138">
              <a:lnSpc>
                <a:spcPct val="80000"/>
              </a:lnSpc>
              <a:buSzPts val="2618"/>
            </a:pPr>
            <a:r>
              <a:rPr lang="en-US" sz="3200" dirty="0"/>
              <a:t>Enter amount to be subtracted from NJ income on the </a:t>
            </a:r>
            <a:r>
              <a:rPr lang="en-US" sz="3200" dirty="0" smtClean="0"/>
              <a:t>Interest Income </a:t>
            </a:r>
            <a:r>
              <a:rPr lang="en-US" sz="3200" dirty="0"/>
              <a:t>screen</a:t>
            </a:r>
          </a:p>
        </p:txBody>
      </p:sp>
      <p:sp>
        <p:nvSpPr>
          <p:cNvPr id="5" name="Title 4"/>
          <p:cNvSpPr>
            <a:spLocks noGrp="1"/>
          </p:cNvSpPr>
          <p:nvPr>
            <p:ph type="title"/>
          </p:nvPr>
        </p:nvSpPr>
        <p:spPr>
          <a:xfrm>
            <a:off x="1066803" y="28835"/>
            <a:ext cx="10210797" cy="1143000"/>
          </a:xfrm>
        </p:spPr>
        <p:txBody>
          <a:bodyPr/>
          <a:lstStyle/>
          <a:p>
            <a:r>
              <a:rPr lang="en-US" sz="3600" dirty="0" smtClean="0"/>
              <a:t>Adjustments </a:t>
            </a:r>
            <a:r>
              <a:rPr lang="en-US" sz="3600" dirty="0"/>
              <a:t>for Differences in Federal vs. </a:t>
            </a:r>
            <a:r>
              <a:rPr lang="en-US" sz="3600" dirty="0" smtClean="0"/>
              <a:t>NJ </a:t>
            </a:r>
            <a:r>
              <a:rPr lang="en-US" sz="3600" dirty="0" smtClean="0"/>
              <a:t>       </a:t>
            </a:r>
            <a:r>
              <a:rPr lang="en-US" sz="1800" dirty="0" smtClean="0"/>
              <a:t>cont’d</a:t>
            </a:r>
            <a:endParaRPr lang="en-US" sz="1800" dirty="0"/>
          </a:p>
        </p:txBody>
      </p:sp>
      <p:pic>
        <p:nvPicPr>
          <p:cNvPr id="6" name="Picture 5" descr="A close up of a logo&#10;&#10;Description generated with high confidence">
            <a:extLst>
              <a:ext uri="{FF2B5EF4-FFF2-40B4-BE49-F238E27FC236}">
                <a16:creationId xmlns:a16="http://schemas.microsoft.com/office/drawing/2014/main" id="{DABB32CB-0091-436B-8B3D-D2AD8C00A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4" name="Footer Placeholder 3"/>
          <p:cNvSpPr>
            <a:spLocks noGrp="1"/>
          </p:cNvSpPr>
          <p:nvPr>
            <p:ph type="ftr" idx="11"/>
          </p:nvPr>
        </p:nvSpPr>
        <p:spPr/>
        <p:txBody>
          <a:bodyPr/>
          <a:lstStyle/>
          <a:p>
            <a:r>
              <a:rPr lang="en-US" smtClean="0"/>
              <a:t>NJ AARP TaxAide</a:t>
            </a:r>
            <a:endParaRPr lang="en-US" dirty="0"/>
          </a:p>
        </p:txBody>
      </p:sp>
    </p:spTree>
    <p:extLst>
      <p:ext uri="{BB962C8B-B14F-4D97-AF65-F5344CB8AC3E}">
        <p14:creationId xmlns:p14="http://schemas.microsoft.com/office/powerpoint/2010/main" val="41178425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7"/>
          <p:cNvSpPr txBox="1">
            <a:spLocks noGrp="1"/>
          </p:cNvSpPr>
          <p:nvPr>
            <p:ph type="ftr" idx="11"/>
          </p:nvPr>
        </p:nvSpPr>
        <p:spPr>
          <a:xfrm>
            <a:off x="3476488" y="6265305"/>
            <a:ext cx="3860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mtClean="0"/>
              <a:t>NJ AARP TaxAide</a:t>
            </a:r>
            <a:endParaRPr dirty="0"/>
          </a:p>
        </p:txBody>
      </p:sp>
      <p:sp>
        <p:nvSpPr>
          <p:cNvPr id="143" name="Google Shape;143;p17"/>
          <p:cNvSpPr txBox="1">
            <a:spLocks noGrp="1"/>
          </p:cNvSpPr>
          <p:nvPr>
            <p:ph type="sldNum" idx="12"/>
          </p:nvPr>
        </p:nvSpPr>
        <p:spPr>
          <a:xfrm>
            <a:off x="609603" y="6265305"/>
            <a:ext cx="93648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81</a:t>
            </a:fld>
            <a:endParaRPr dirty="0"/>
          </a:p>
        </p:txBody>
      </p:sp>
      <p:sp>
        <p:nvSpPr>
          <p:cNvPr id="144" name="Google Shape;144;p17"/>
          <p:cNvSpPr txBox="1">
            <a:spLocks noGrp="1"/>
          </p:cNvSpPr>
          <p:nvPr>
            <p:ph type="title"/>
          </p:nvPr>
        </p:nvSpPr>
        <p:spPr>
          <a:xfrm>
            <a:off x="1066803" y="28835"/>
            <a:ext cx="975139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600"/>
              <a:buFont typeface="Calibri"/>
              <a:buNone/>
            </a:pPr>
            <a:r>
              <a:rPr lang="en-US" sz="3600" dirty="0"/>
              <a:t>Entering 1099-INT for Obligation of Another State</a:t>
            </a:r>
            <a:br>
              <a:rPr lang="en-US" sz="3600" dirty="0"/>
            </a:br>
            <a:r>
              <a:rPr lang="en-US" sz="3600" dirty="0"/>
              <a:t>Tax exempt for Federal, Taxable for NJ</a:t>
            </a:r>
            <a:endParaRPr sz="3600" dirty="0"/>
          </a:p>
        </p:txBody>
      </p:sp>
      <p:pic>
        <p:nvPicPr>
          <p:cNvPr id="145" name="Google Shape;145;p17"/>
          <p:cNvPicPr preferRelativeResize="0"/>
          <p:nvPr/>
        </p:nvPicPr>
        <p:blipFill rotWithShape="1">
          <a:blip r:embed="rId3">
            <a:alphaModFix/>
          </a:blip>
          <a:srcRect/>
          <a:stretch/>
        </p:blipFill>
        <p:spPr>
          <a:xfrm>
            <a:off x="748146" y="1607127"/>
            <a:ext cx="7273636" cy="4239491"/>
          </a:xfrm>
          <a:prstGeom prst="rect">
            <a:avLst/>
          </a:prstGeom>
          <a:noFill/>
          <a:ln>
            <a:noFill/>
          </a:ln>
        </p:spPr>
      </p:pic>
      <p:sp>
        <p:nvSpPr>
          <p:cNvPr id="146" name="Google Shape;146;p17"/>
          <p:cNvSpPr txBox="1"/>
          <p:nvPr/>
        </p:nvSpPr>
        <p:spPr>
          <a:xfrm flipH="1">
            <a:off x="2331718" y="4114801"/>
            <a:ext cx="4754882" cy="369332"/>
          </a:xfrm>
          <a:prstGeom prst="rect">
            <a:avLst/>
          </a:prstGeom>
          <a:solidFill>
            <a:srgbClr val="3185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Federal tax exempt amount that is taxable for NJ</a:t>
            </a:r>
            <a:endParaRPr sz="1800" dirty="0">
              <a:solidFill>
                <a:schemeClr val="dk1"/>
              </a:solidFill>
              <a:latin typeface="Calibri"/>
              <a:ea typeface="Calibri"/>
              <a:cs typeface="Calibri"/>
              <a:sym typeface="Calibri"/>
            </a:endParaRPr>
          </a:p>
        </p:txBody>
      </p:sp>
      <p:cxnSp>
        <p:nvCxnSpPr>
          <p:cNvPr id="147" name="Google Shape;147;p17"/>
          <p:cNvCxnSpPr>
            <a:stCxn id="146" idx="3"/>
          </p:cNvCxnSpPr>
          <p:nvPr/>
        </p:nvCxnSpPr>
        <p:spPr>
          <a:xfrm flipH="1">
            <a:off x="1905118" y="4299467"/>
            <a:ext cx="426600" cy="43800"/>
          </a:xfrm>
          <a:prstGeom prst="straightConnector1">
            <a:avLst/>
          </a:prstGeom>
          <a:noFill/>
          <a:ln w="25400" cap="flat" cmpd="sng">
            <a:solidFill>
              <a:schemeClr val="accent2"/>
            </a:solidFill>
            <a:prstDash val="solid"/>
            <a:round/>
            <a:headEnd type="none" w="sm" len="sm"/>
            <a:tailEnd type="triangle" w="med" len="med"/>
          </a:ln>
          <a:effectLst>
            <a:outerShdw blurRad="40000" dist="20000" dir="5400000" rotWithShape="0">
              <a:srgbClr val="000000">
                <a:alpha val="37647"/>
              </a:srgbClr>
            </a:outerShdw>
          </a:effectLst>
        </p:spPr>
      </p:cxnSp>
      <p:pic>
        <p:nvPicPr>
          <p:cNvPr id="8" name="Picture 7" descr="A close up of a logo&#10;&#10;Description generated with high confidence">
            <a:extLst>
              <a:ext uri="{FF2B5EF4-FFF2-40B4-BE49-F238E27FC236}">
                <a16:creationId xmlns:a16="http://schemas.microsoft.com/office/drawing/2014/main" id="{DABB32CB-0091-436B-8B3D-D2AD8C00A7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322937289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9"/>
          <p:cNvSpPr txBox="1">
            <a:spLocks noGrp="1"/>
          </p:cNvSpPr>
          <p:nvPr>
            <p:ph type="ftr" idx="11"/>
          </p:nvPr>
        </p:nvSpPr>
        <p:spPr>
          <a:xfrm>
            <a:off x="3476488" y="6265305"/>
            <a:ext cx="3860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mtClean="0"/>
              <a:t>NJ AARP TaxAide</a:t>
            </a:r>
            <a:endParaRPr dirty="0"/>
          </a:p>
        </p:txBody>
      </p:sp>
      <p:sp>
        <p:nvSpPr>
          <p:cNvPr id="163" name="Google Shape;163;p19"/>
          <p:cNvSpPr txBox="1">
            <a:spLocks noGrp="1"/>
          </p:cNvSpPr>
          <p:nvPr>
            <p:ph type="sldNum" idx="12"/>
          </p:nvPr>
        </p:nvSpPr>
        <p:spPr>
          <a:xfrm>
            <a:off x="609603" y="6265305"/>
            <a:ext cx="93648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82</a:t>
            </a:fld>
            <a:endParaRPr dirty="0"/>
          </a:p>
        </p:txBody>
      </p:sp>
      <p:sp>
        <p:nvSpPr>
          <p:cNvPr id="164" name="Google Shape;164;p19"/>
          <p:cNvSpPr txBox="1">
            <a:spLocks noGrp="1"/>
          </p:cNvSpPr>
          <p:nvPr>
            <p:ph type="body" idx="1"/>
          </p:nvPr>
        </p:nvSpPr>
        <p:spPr>
          <a:xfrm>
            <a:off x="1077846" y="1524000"/>
            <a:ext cx="10123554" cy="4022725"/>
          </a:xfrm>
          <a:prstGeom prst="rect">
            <a:avLst/>
          </a:prstGeom>
          <a:noFill/>
          <a:ln>
            <a:noFill/>
          </a:ln>
        </p:spPr>
        <p:txBody>
          <a:bodyPr spcFirstLastPara="1" wrap="square" lIns="91425" tIns="45700" rIns="91425" bIns="45700" anchor="t" anchorCtr="0">
            <a:noAutofit/>
          </a:bodyPr>
          <a:lstStyle/>
          <a:p>
            <a:pPr lvl="0" indent="-457200" algn="l" rtl="0">
              <a:lnSpc>
                <a:spcPct val="90000"/>
              </a:lnSpc>
              <a:spcBef>
                <a:spcPts val="0"/>
              </a:spcBef>
              <a:spcAft>
                <a:spcPts val="0"/>
              </a:spcAft>
              <a:buSzPct val="120000"/>
              <a:buFont typeface="Wingdings" panose="05000000000000000000" pitchFamily="2" charset="2"/>
              <a:buChar char="§"/>
            </a:pPr>
            <a:r>
              <a:rPr lang="en-US" sz="3000" dirty="0"/>
              <a:t>Summary of potentially many individual transactions</a:t>
            </a:r>
            <a:endParaRPr dirty="0"/>
          </a:p>
          <a:p>
            <a:pPr marL="914400" lvl="1" indent="-338138" algn="l" rtl="0">
              <a:lnSpc>
                <a:spcPct val="90000"/>
              </a:lnSpc>
              <a:spcBef>
                <a:spcPts val="900"/>
              </a:spcBef>
              <a:spcAft>
                <a:spcPts val="0"/>
              </a:spcAft>
              <a:buSzPts val="2640"/>
              <a:buChar char="─"/>
            </a:pPr>
            <a:r>
              <a:rPr lang="en-US" sz="2400" dirty="0"/>
              <a:t>Only summary values need to be entered on TaxSlayer Interest screen </a:t>
            </a:r>
            <a:endParaRPr dirty="0"/>
          </a:p>
          <a:p>
            <a:pPr marL="1428750" lvl="2" indent="-285750" algn="l" rtl="0">
              <a:lnSpc>
                <a:spcPct val="90000"/>
              </a:lnSpc>
              <a:spcBef>
                <a:spcPts val="600"/>
              </a:spcBef>
              <a:spcAft>
                <a:spcPts val="0"/>
              </a:spcAft>
              <a:buClr>
                <a:srgbClr val="C00000"/>
              </a:buClr>
              <a:buSzPts val="2640"/>
              <a:buChar char="•"/>
            </a:pPr>
            <a:r>
              <a:rPr lang="en-US" dirty="0"/>
              <a:t> </a:t>
            </a:r>
            <a:r>
              <a:rPr lang="en-US" sz="2200" dirty="0"/>
              <a:t>Use name of Brokerage as payer</a:t>
            </a:r>
            <a:endParaRPr dirty="0"/>
          </a:p>
          <a:p>
            <a:pPr marL="914400" lvl="1" indent="-338138" algn="l" rtl="0">
              <a:lnSpc>
                <a:spcPct val="90000"/>
              </a:lnSpc>
              <a:spcBef>
                <a:spcPts val="900"/>
              </a:spcBef>
              <a:spcAft>
                <a:spcPts val="0"/>
              </a:spcAft>
              <a:buSzPts val="2640"/>
              <a:buChar char="─"/>
            </a:pPr>
            <a:r>
              <a:rPr lang="en-US" sz="2400" dirty="0"/>
              <a:t>Detail transactions backing up summary data are usually listed on later pages in statement</a:t>
            </a:r>
            <a:endParaRPr dirty="0"/>
          </a:p>
          <a:p>
            <a:pPr marL="914400" lvl="1" indent="-338138" algn="l" rtl="0">
              <a:lnSpc>
                <a:spcPct val="90000"/>
              </a:lnSpc>
              <a:spcBef>
                <a:spcPts val="900"/>
              </a:spcBef>
              <a:spcAft>
                <a:spcPts val="0"/>
              </a:spcAft>
              <a:buSzPts val="2640"/>
              <a:buChar char="─"/>
            </a:pPr>
            <a:r>
              <a:rPr lang="en-US" sz="2400" dirty="0"/>
              <a:t>If there is a tax-exempt interest amount (Box 8), then that amount is tax exempt federally, but you may need to examine detail to determine how much is tax exempt for New Jersey</a:t>
            </a:r>
            <a:endParaRPr dirty="0"/>
          </a:p>
          <a:p>
            <a:pPr marL="1428750" lvl="2" indent="-285750" algn="l" rtl="0">
              <a:lnSpc>
                <a:spcPct val="90000"/>
              </a:lnSpc>
              <a:spcBef>
                <a:spcPts val="600"/>
              </a:spcBef>
              <a:spcAft>
                <a:spcPts val="0"/>
              </a:spcAft>
              <a:buClr>
                <a:srgbClr val="C00000"/>
              </a:buClr>
              <a:buSzPts val="2420"/>
              <a:buChar char="•"/>
            </a:pPr>
            <a:r>
              <a:rPr lang="en-US" sz="2200" dirty="0"/>
              <a:t>Tax-exempt mutual funds should have a breakdown of tax-exempt percentages by state</a:t>
            </a:r>
            <a:endParaRPr dirty="0"/>
          </a:p>
          <a:p>
            <a:pPr marL="341313" lvl="0" indent="-199073" algn="l" rtl="0">
              <a:lnSpc>
                <a:spcPct val="90000"/>
              </a:lnSpc>
              <a:spcBef>
                <a:spcPts val="1800"/>
              </a:spcBef>
              <a:spcAft>
                <a:spcPts val="0"/>
              </a:spcAft>
              <a:buSzPts val="2240"/>
              <a:buNone/>
            </a:pPr>
            <a:endParaRPr dirty="0"/>
          </a:p>
        </p:txBody>
      </p:sp>
      <p:sp>
        <p:nvSpPr>
          <p:cNvPr id="165" name="Google Shape;165;p19"/>
          <p:cNvSpPr txBox="1">
            <a:spLocks noGrp="1"/>
          </p:cNvSpPr>
          <p:nvPr>
            <p:ph type="title"/>
          </p:nvPr>
        </p:nvSpPr>
        <p:spPr>
          <a:xfrm>
            <a:off x="1066803" y="28835"/>
            <a:ext cx="975139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000"/>
              <a:buFont typeface="Calibri"/>
              <a:buNone/>
            </a:pPr>
            <a:r>
              <a:rPr lang="en-US" dirty="0"/>
              <a:t>1099-INT on Brokerage Statement</a:t>
            </a:r>
            <a:endParaRPr dirty="0"/>
          </a:p>
        </p:txBody>
      </p:sp>
      <p:pic>
        <p:nvPicPr>
          <p:cNvPr id="6" name="Picture 5" descr="A close up of a logo&#10;&#10;Description generated with high confidence">
            <a:extLst>
              <a:ext uri="{FF2B5EF4-FFF2-40B4-BE49-F238E27FC236}">
                <a16:creationId xmlns:a16="http://schemas.microsoft.com/office/drawing/2014/main" id="{DABB32CB-0091-436B-8B3D-D2AD8C00A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6450211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p:cNvSpPr txBox="1">
            <a:spLocks noGrp="1"/>
          </p:cNvSpPr>
          <p:nvPr>
            <p:ph type="ftr" idx="11"/>
          </p:nvPr>
        </p:nvSpPr>
        <p:spPr>
          <a:xfrm>
            <a:off x="3476488" y="6265305"/>
            <a:ext cx="3860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mtClean="0"/>
              <a:t>NJ AARP TaxAide</a:t>
            </a:r>
            <a:endParaRPr dirty="0"/>
          </a:p>
        </p:txBody>
      </p:sp>
      <p:sp>
        <p:nvSpPr>
          <p:cNvPr id="173" name="Google Shape;173;p20"/>
          <p:cNvSpPr txBox="1">
            <a:spLocks noGrp="1"/>
          </p:cNvSpPr>
          <p:nvPr>
            <p:ph type="sldNum" idx="12"/>
          </p:nvPr>
        </p:nvSpPr>
        <p:spPr>
          <a:xfrm>
            <a:off x="609603" y="6265305"/>
            <a:ext cx="93648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83</a:t>
            </a:fld>
            <a:endParaRPr dirty="0"/>
          </a:p>
        </p:txBody>
      </p:sp>
      <p:sp>
        <p:nvSpPr>
          <p:cNvPr id="174" name="Google Shape;174;p20"/>
          <p:cNvSpPr txBox="1">
            <a:spLocks noGrp="1"/>
          </p:cNvSpPr>
          <p:nvPr>
            <p:ph type="body" idx="1"/>
          </p:nvPr>
        </p:nvSpPr>
        <p:spPr>
          <a:xfrm>
            <a:off x="1077846" y="1600200"/>
            <a:ext cx="10352154" cy="4022725"/>
          </a:xfrm>
          <a:prstGeom prst="rect">
            <a:avLst/>
          </a:prstGeom>
          <a:noFill/>
          <a:ln>
            <a:noFill/>
          </a:ln>
        </p:spPr>
        <p:txBody>
          <a:bodyPr spcFirstLastPara="1" wrap="square" lIns="91425" tIns="45700" rIns="91425" bIns="45700" anchor="t" anchorCtr="0">
            <a:noAutofit/>
          </a:bodyPr>
          <a:lstStyle/>
          <a:p>
            <a:pPr lvl="0" indent="-457200" algn="l" rtl="0">
              <a:lnSpc>
                <a:spcPct val="80000"/>
              </a:lnSpc>
              <a:spcBef>
                <a:spcPts val="0"/>
              </a:spcBef>
              <a:spcAft>
                <a:spcPts val="0"/>
              </a:spcAft>
              <a:buSzPct val="120000"/>
              <a:buFont typeface="Wingdings" panose="05000000000000000000" pitchFamily="2" charset="2"/>
              <a:buChar char="§"/>
            </a:pPr>
            <a:r>
              <a:rPr lang="en-US" sz="2775" dirty="0"/>
              <a:t>Tax exempt on Federal return</a:t>
            </a:r>
            <a:endParaRPr dirty="0"/>
          </a:p>
          <a:p>
            <a:pPr lvl="0" indent="-457200" algn="l" rtl="0">
              <a:lnSpc>
                <a:spcPct val="80000"/>
              </a:lnSpc>
              <a:spcBef>
                <a:spcPts val="1800"/>
              </a:spcBef>
              <a:spcAft>
                <a:spcPts val="0"/>
              </a:spcAft>
              <a:buSzPct val="120000"/>
              <a:buFont typeface="Wingdings" panose="05000000000000000000" pitchFamily="2" charset="2"/>
              <a:buChar char="§"/>
            </a:pPr>
            <a:r>
              <a:rPr lang="en-US" sz="2775" dirty="0"/>
              <a:t>Taxability varies for NJ, depending on bonds held by fund (look at statement detail pages) </a:t>
            </a:r>
            <a:endParaRPr dirty="0"/>
          </a:p>
          <a:p>
            <a:pPr marL="914400" lvl="1" indent="-338138" algn="l" rtl="0">
              <a:lnSpc>
                <a:spcPct val="80000"/>
              </a:lnSpc>
              <a:spcBef>
                <a:spcPts val="900"/>
              </a:spcBef>
              <a:spcAft>
                <a:spcPts val="0"/>
              </a:spcAft>
              <a:buSzPts val="2646"/>
              <a:buChar char="─"/>
            </a:pPr>
            <a:r>
              <a:rPr lang="en-US" sz="2405" dirty="0"/>
              <a:t>Interest attributable to Federal obligations (including P.R., territories, etc.) always tax exempt</a:t>
            </a:r>
            <a:endParaRPr dirty="0"/>
          </a:p>
          <a:p>
            <a:pPr marL="914400" lvl="1" indent="-338138" algn="l" rtl="0">
              <a:lnSpc>
                <a:spcPct val="80000"/>
              </a:lnSpc>
              <a:spcBef>
                <a:spcPts val="900"/>
              </a:spcBef>
              <a:spcAft>
                <a:spcPts val="0"/>
              </a:spcAft>
              <a:buSzPts val="2646"/>
              <a:buChar char="─"/>
            </a:pPr>
            <a:r>
              <a:rPr lang="en-US" sz="2405" dirty="0"/>
              <a:t>Interest attributable to other states except NJ always taxable</a:t>
            </a:r>
            <a:endParaRPr dirty="0"/>
          </a:p>
          <a:p>
            <a:pPr marL="914400" lvl="1" indent="-338138" algn="l" rtl="0">
              <a:lnSpc>
                <a:spcPct val="80000"/>
              </a:lnSpc>
              <a:spcBef>
                <a:spcPts val="900"/>
              </a:spcBef>
              <a:spcAft>
                <a:spcPts val="0"/>
              </a:spcAft>
              <a:buSzPts val="2646"/>
              <a:buChar char="─"/>
            </a:pPr>
            <a:r>
              <a:rPr lang="en-US" sz="2405" dirty="0"/>
              <a:t>Interest attributable to NJ bonds only tax exempt if fund is “NJ Qualified Investment Fund” (usually has NJ in name of fund)</a:t>
            </a:r>
            <a:endParaRPr dirty="0"/>
          </a:p>
          <a:p>
            <a:pPr marL="1428750" lvl="2" indent="-285750" algn="l" rtl="0">
              <a:lnSpc>
                <a:spcPct val="80000"/>
              </a:lnSpc>
              <a:spcBef>
                <a:spcPts val="600"/>
              </a:spcBef>
              <a:spcAft>
                <a:spcPts val="0"/>
              </a:spcAft>
              <a:buClr>
                <a:srgbClr val="C00000"/>
              </a:buClr>
              <a:buSzPts val="2239"/>
              <a:buChar char="•"/>
            </a:pPr>
            <a:r>
              <a:rPr lang="en-US" sz="2035" dirty="0"/>
              <a:t>Interest on NJ bonds held individually by taxpayer (not in a mutual fund) always tax exempt</a:t>
            </a:r>
            <a:endParaRPr sz="2035" dirty="0"/>
          </a:p>
        </p:txBody>
      </p:sp>
      <p:sp>
        <p:nvSpPr>
          <p:cNvPr id="175" name="Google Shape;175;p20"/>
          <p:cNvSpPr txBox="1">
            <a:spLocks noGrp="1"/>
          </p:cNvSpPr>
          <p:nvPr>
            <p:ph type="title"/>
          </p:nvPr>
        </p:nvSpPr>
        <p:spPr>
          <a:xfrm>
            <a:off x="1066803" y="28835"/>
            <a:ext cx="975139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600"/>
              <a:buFont typeface="Calibri"/>
              <a:buNone/>
            </a:pPr>
            <a:r>
              <a:rPr lang="en-US" sz="3600" dirty="0"/>
              <a:t>Exempt Interest Dividends from Mutual Funds</a:t>
            </a:r>
            <a:endParaRPr sz="3600" dirty="0"/>
          </a:p>
        </p:txBody>
      </p:sp>
      <p:pic>
        <p:nvPicPr>
          <p:cNvPr id="6" name="Picture 5" descr="A close up of a logo&#10;&#10;Description generated with high confidence">
            <a:extLst>
              <a:ext uri="{FF2B5EF4-FFF2-40B4-BE49-F238E27FC236}">
                <a16:creationId xmlns:a16="http://schemas.microsoft.com/office/drawing/2014/main" id="{DABB32CB-0091-436B-8B3D-D2AD8C00A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296826255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1"/>
          <p:cNvSpPr txBox="1">
            <a:spLocks noGrp="1"/>
          </p:cNvSpPr>
          <p:nvPr>
            <p:ph type="ftr" idx="11"/>
          </p:nvPr>
        </p:nvSpPr>
        <p:spPr>
          <a:xfrm>
            <a:off x="3476488" y="6265305"/>
            <a:ext cx="3860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mtClean="0"/>
              <a:t>NJ AARP TaxAide</a:t>
            </a:r>
            <a:endParaRPr dirty="0"/>
          </a:p>
        </p:txBody>
      </p:sp>
      <p:sp>
        <p:nvSpPr>
          <p:cNvPr id="183" name="Google Shape;183;p21"/>
          <p:cNvSpPr txBox="1">
            <a:spLocks noGrp="1"/>
          </p:cNvSpPr>
          <p:nvPr>
            <p:ph type="sldNum" idx="12"/>
          </p:nvPr>
        </p:nvSpPr>
        <p:spPr>
          <a:xfrm>
            <a:off x="609603" y="6265305"/>
            <a:ext cx="93648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84</a:t>
            </a:fld>
            <a:endParaRPr dirty="0"/>
          </a:p>
        </p:txBody>
      </p:sp>
      <p:sp>
        <p:nvSpPr>
          <p:cNvPr id="184" name="Google Shape;184;p21"/>
          <p:cNvSpPr txBox="1">
            <a:spLocks noGrp="1"/>
          </p:cNvSpPr>
          <p:nvPr>
            <p:ph type="body" idx="1"/>
          </p:nvPr>
        </p:nvSpPr>
        <p:spPr>
          <a:xfrm>
            <a:off x="1282700" y="1754188"/>
            <a:ext cx="9842500" cy="4022725"/>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ct val="120000"/>
              <a:buFont typeface="Wingdings" panose="05000000000000000000" pitchFamily="2" charset="2"/>
              <a:buChar char="§"/>
            </a:pPr>
            <a:r>
              <a:rPr lang="en-US" sz="2240" dirty="0"/>
              <a:t>Enter full amount of Federal Exempt Interest Dividends from Box 10 on </a:t>
            </a:r>
            <a:r>
              <a:rPr lang="en-US" sz="2240" dirty="0" smtClean="0"/>
              <a:t>Dividend Income </a:t>
            </a:r>
            <a:r>
              <a:rPr lang="en-US" sz="2240" dirty="0"/>
              <a:t>screen </a:t>
            </a:r>
            <a:endParaRPr dirty="0"/>
          </a:p>
          <a:p>
            <a:pPr marL="342900" lvl="0" indent="-342900" algn="l" rtl="0">
              <a:lnSpc>
                <a:spcPct val="80000"/>
              </a:lnSpc>
              <a:spcBef>
                <a:spcPts val="1800"/>
              </a:spcBef>
              <a:spcAft>
                <a:spcPts val="0"/>
              </a:spcAft>
              <a:buSzPct val="120000"/>
              <a:buFont typeface="Wingdings" panose="05000000000000000000" pitchFamily="2" charset="2"/>
              <a:buChar char="§"/>
            </a:pPr>
            <a:r>
              <a:rPr lang="en-US" sz="2240" dirty="0"/>
              <a:t>Brokerage statement usually provides percentages of bonds in different categories (i.e. – Federal, each state).  Apply those percentages to Federal Exempt Interest Dividends amount as appropriate</a:t>
            </a:r>
            <a:endParaRPr dirty="0"/>
          </a:p>
          <a:p>
            <a:pPr marL="342900" lvl="0" indent="-342900" algn="l" rtl="0">
              <a:lnSpc>
                <a:spcPct val="80000"/>
              </a:lnSpc>
              <a:spcBef>
                <a:spcPts val="1800"/>
              </a:spcBef>
              <a:spcAft>
                <a:spcPts val="0"/>
              </a:spcAft>
              <a:buSzPct val="120000"/>
              <a:buFont typeface="Wingdings" panose="05000000000000000000" pitchFamily="2" charset="2"/>
              <a:buChar char="§"/>
            </a:pPr>
            <a:r>
              <a:rPr lang="en-US" sz="2240" dirty="0" smtClean="0"/>
              <a:t>Click “Add Dividend Items” to add a </a:t>
            </a:r>
            <a:r>
              <a:rPr lang="en-US" sz="2240" dirty="0"/>
              <a:t>Taxable </a:t>
            </a:r>
            <a:r>
              <a:rPr lang="en-US" sz="2240" dirty="0" smtClean="0"/>
              <a:t>State Interest </a:t>
            </a:r>
            <a:r>
              <a:rPr lang="en-US" sz="2240" dirty="0"/>
              <a:t>Item screen</a:t>
            </a:r>
            <a:endParaRPr dirty="0"/>
          </a:p>
          <a:p>
            <a:pPr marL="342900" lvl="0" indent="-342900" algn="l" rtl="0">
              <a:lnSpc>
                <a:spcPct val="80000"/>
              </a:lnSpc>
              <a:spcBef>
                <a:spcPts val="1800"/>
              </a:spcBef>
              <a:spcAft>
                <a:spcPts val="0"/>
              </a:spcAft>
              <a:buSzPct val="120000"/>
              <a:buFont typeface="Wingdings" panose="05000000000000000000" pitchFamily="2" charset="2"/>
              <a:buChar char="§"/>
            </a:pPr>
            <a:r>
              <a:rPr lang="en-US" sz="2240" dirty="0"/>
              <a:t>If Federal or multi-state fund, add all non-Federal amounts (including NJ amounts) as amount that is taxable for NJ </a:t>
            </a:r>
            <a:endParaRPr dirty="0"/>
          </a:p>
          <a:p>
            <a:pPr marL="342900" lvl="0" indent="-342900" algn="l" rtl="0">
              <a:lnSpc>
                <a:spcPct val="80000"/>
              </a:lnSpc>
              <a:spcBef>
                <a:spcPts val="1800"/>
              </a:spcBef>
              <a:spcAft>
                <a:spcPts val="0"/>
              </a:spcAft>
              <a:buSzPct val="120000"/>
              <a:buFont typeface="Wingdings" panose="05000000000000000000" pitchFamily="2" charset="2"/>
              <a:buChar char="§"/>
            </a:pPr>
            <a:r>
              <a:rPr lang="en-US" sz="2240" dirty="0"/>
              <a:t>If fund is NJ specific, add only amount from states other than NJ as amount that is taxable for NJ </a:t>
            </a:r>
            <a:endParaRPr sz="2240" dirty="0"/>
          </a:p>
        </p:txBody>
      </p:sp>
      <p:sp>
        <p:nvSpPr>
          <p:cNvPr id="185" name="Google Shape;185;p21"/>
          <p:cNvSpPr txBox="1">
            <a:spLocks noGrp="1"/>
          </p:cNvSpPr>
          <p:nvPr>
            <p:ph type="title"/>
          </p:nvPr>
        </p:nvSpPr>
        <p:spPr>
          <a:xfrm>
            <a:off x="1066803" y="28835"/>
            <a:ext cx="975139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000"/>
              <a:buFont typeface="Calibri"/>
              <a:buNone/>
            </a:pPr>
            <a:r>
              <a:rPr lang="en-US" dirty="0" smtClean="0"/>
              <a:t>Entering </a:t>
            </a:r>
            <a:r>
              <a:rPr lang="en-US" dirty="0"/>
              <a:t>Exempt Interest </a:t>
            </a:r>
            <a:r>
              <a:rPr lang="en-US" dirty="0" smtClean="0"/>
              <a:t>Dividends in TaxSlayer</a:t>
            </a:r>
            <a:endParaRPr dirty="0"/>
          </a:p>
        </p:txBody>
      </p:sp>
      <p:pic>
        <p:nvPicPr>
          <p:cNvPr id="6" name="Picture 5" descr="A close up of a logo&#10;&#10;Description generated with high confidence">
            <a:extLst>
              <a:ext uri="{FF2B5EF4-FFF2-40B4-BE49-F238E27FC236}">
                <a16:creationId xmlns:a16="http://schemas.microsoft.com/office/drawing/2014/main" id="{DABB32CB-0091-436B-8B3D-D2AD8C00A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6240914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NJ AARP TaxAide</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a:xfrm>
            <a:off x="1278833" y="1371600"/>
            <a:ext cx="9753600" cy="4724399"/>
          </a:xfrm>
        </p:spPr>
        <p:txBody>
          <a:bodyPr>
            <a:normAutofit fontScale="77500" lnSpcReduction="20000"/>
          </a:bodyPr>
          <a:lstStyle/>
          <a:p>
            <a:pPr>
              <a:lnSpc>
                <a:spcPct val="80000"/>
              </a:lnSpc>
            </a:pPr>
            <a:r>
              <a:rPr lang="en-US" sz="3600" dirty="0" smtClean="0"/>
              <a:t>Federal rules</a:t>
            </a:r>
          </a:p>
          <a:p>
            <a:pPr lvl="1">
              <a:lnSpc>
                <a:spcPct val="80000"/>
              </a:lnSpc>
            </a:pPr>
            <a:r>
              <a:rPr lang="en-US" sz="3200" dirty="0" smtClean="0"/>
              <a:t>Contributions to these plans are usually deductible in year made </a:t>
            </a:r>
          </a:p>
          <a:p>
            <a:pPr lvl="1">
              <a:lnSpc>
                <a:spcPct val="80000"/>
              </a:lnSpc>
            </a:pPr>
            <a:r>
              <a:rPr lang="en-US" sz="3200" dirty="0" smtClean="0"/>
              <a:t>Therefore, distributions are taxable when withdrawn</a:t>
            </a:r>
          </a:p>
          <a:p>
            <a:pPr>
              <a:lnSpc>
                <a:spcPct val="80000"/>
              </a:lnSpc>
            </a:pPr>
            <a:r>
              <a:rPr lang="en-US" sz="3600" dirty="0" smtClean="0"/>
              <a:t> </a:t>
            </a:r>
            <a:r>
              <a:rPr lang="en-US" altLang="en-US" dirty="0"/>
              <a:t>NJ </a:t>
            </a:r>
            <a:r>
              <a:rPr lang="en-US" altLang="en-US" dirty="0" smtClean="0"/>
              <a:t>rules</a:t>
            </a:r>
            <a:endParaRPr lang="en-US" altLang="en-US" dirty="0"/>
          </a:p>
          <a:p>
            <a:pPr lvl="1">
              <a:lnSpc>
                <a:spcPct val="80000"/>
              </a:lnSpc>
            </a:pPr>
            <a:r>
              <a:rPr lang="en-US" altLang="en-US" dirty="0" smtClean="0"/>
              <a:t>Contributions are </a:t>
            </a:r>
            <a:r>
              <a:rPr lang="en-US" altLang="en-US" dirty="0"/>
              <a:t>not deductible in the year made</a:t>
            </a:r>
          </a:p>
          <a:p>
            <a:pPr lvl="1">
              <a:lnSpc>
                <a:spcPct val="80000"/>
              </a:lnSpc>
            </a:pPr>
            <a:r>
              <a:rPr lang="en-US" altLang="en-US" dirty="0" smtClean="0"/>
              <a:t>Therefore</a:t>
            </a:r>
            <a:r>
              <a:rPr lang="en-US" altLang="en-US" dirty="0"/>
              <a:t>, </a:t>
            </a:r>
            <a:r>
              <a:rPr lang="en-US" altLang="en-US" dirty="0" smtClean="0"/>
              <a:t>amount of contributions </a:t>
            </a:r>
            <a:r>
              <a:rPr lang="en-US" altLang="en-US" dirty="0"/>
              <a:t>may not be taxable when </a:t>
            </a:r>
            <a:r>
              <a:rPr lang="en-US" altLang="en-US" dirty="0" smtClean="0"/>
              <a:t>distributed (if records kept)</a:t>
            </a:r>
            <a:endParaRPr lang="en-US" altLang="en-US" dirty="0"/>
          </a:p>
          <a:p>
            <a:pPr lvl="1">
              <a:lnSpc>
                <a:spcPct val="80000"/>
              </a:lnSpc>
            </a:pPr>
            <a:r>
              <a:rPr lang="en-US" altLang="en-US" dirty="0" smtClean="0"/>
              <a:t>Earnings </a:t>
            </a:r>
            <a:r>
              <a:rPr lang="en-US" altLang="en-US" dirty="0"/>
              <a:t>accumulate tax deferred, but earnings taxed when distributed</a:t>
            </a:r>
          </a:p>
          <a:p>
            <a:pPr>
              <a:lnSpc>
                <a:spcPct val="80000"/>
              </a:lnSpc>
            </a:pPr>
            <a:r>
              <a:rPr lang="en-US" altLang="en-US" dirty="0"/>
              <a:t>Contributions </a:t>
            </a:r>
            <a:r>
              <a:rPr lang="en-US" altLang="en-US" dirty="0" smtClean="0"/>
              <a:t>to 401k plans are </a:t>
            </a:r>
            <a:r>
              <a:rPr lang="en-US" altLang="en-US" dirty="0"/>
              <a:t>pre tax in NJ starting </a:t>
            </a:r>
            <a:r>
              <a:rPr lang="en-US" altLang="en-US" dirty="0" smtClean="0"/>
              <a:t>1/1/84, so distributions from 401ks are taxable just like Federal </a:t>
            </a:r>
            <a:endParaRPr lang="en-US" altLang="en-US" dirty="0"/>
          </a:p>
          <a:p>
            <a:pPr>
              <a:lnSpc>
                <a:spcPct val="80000"/>
              </a:lnSpc>
            </a:pPr>
            <a:r>
              <a:rPr lang="en-US" dirty="0"/>
              <a:t>Taxable amounts from Federal 1040 </a:t>
            </a:r>
            <a:r>
              <a:rPr lang="en-US" dirty="0" smtClean="0"/>
              <a:t>retirement lines transfer </a:t>
            </a:r>
            <a:r>
              <a:rPr lang="en-US" dirty="0"/>
              <a:t>to NJ </a:t>
            </a:r>
            <a:r>
              <a:rPr lang="en-US" dirty="0" smtClean="0"/>
              <a:t>1040, so must calculate different NJ taxable amounts and capture on NJ Checklist</a:t>
            </a:r>
            <a:endParaRPr lang="en-US" altLang="en-US" sz="2800" dirty="0"/>
          </a:p>
        </p:txBody>
      </p:sp>
      <p:sp>
        <p:nvSpPr>
          <p:cNvPr id="21506" name="Rectangle 9"/>
          <p:cNvSpPr>
            <a:spLocks noGrp="1" noChangeArrowheads="1"/>
          </p:cNvSpPr>
          <p:nvPr>
            <p:ph type="title"/>
          </p:nvPr>
        </p:nvSpPr>
        <p:spPr/>
        <p:txBody>
          <a:bodyPr>
            <a:normAutofit fontScale="90000"/>
          </a:bodyPr>
          <a:lstStyle/>
          <a:p>
            <a:r>
              <a:rPr lang="en-US" dirty="0"/>
              <a:t>IRAs, 403b, 457b, Thrift Savings </a:t>
            </a:r>
            <a:r>
              <a:rPr lang="en-US" dirty="0" smtClean="0"/>
              <a:t>Plans</a:t>
            </a:r>
            <a:r>
              <a:rPr lang="en-GB" altLang="en-US" dirty="0" smtClean="0"/>
              <a:t>: </a:t>
            </a:r>
            <a:r>
              <a:rPr lang="en-GB" altLang="en-US" dirty="0"/>
              <a:t>NJ Considerations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7" name="Picture 6" descr="A close up of a logo&#10;&#10;Description generated with high confidence">
            <a:extLst>
              <a:ext uri="{FF2B5EF4-FFF2-40B4-BE49-F238E27FC236}">
                <a16:creationId xmlns:a16="http://schemas.microsoft.com/office/drawing/2014/main" id="{630D0947-9CB9-4541-A3BE-3C5236E08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1078835215"/>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6" name="Rectangle 9"/>
          <p:cNvSpPr>
            <a:spLocks noGrp="1" noChangeArrowheads="1"/>
          </p:cNvSpPr>
          <p:nvPr>
            <p:ph type="title"/>
          </p:nvPr>
        </p:nvSpPr>
        <p:spPr/>
        <p:txBody>
          <a:bodyPr>
            <a:normAutofit fontScale="90000"/>
          </a:bodyPr>
          <a:lstStyle/>
          <a:p>
            <a:r>
              <a:rPr lang="en-US" altLang="en-US" dirty="0"/>
              <a:t>Rules on Taxability Of Retirement Income - NJ</a:t>
            </a:r>
            <a:endParaRPr lang="en-GB" altLang="en-US" dirty="0"/>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7" name="Picture 6" descr="A close up of a logo&#10;&#10;Description generated with high confidence">
            <a:extLst>
              <a:ext uri="{FF2B5EF4-FFF2-40B4-BE49-F238E27FC236}">
                <a16:creationId xmlns:a16="http://schemas.microsoft.com/office/drawing/2014/main" id="{630D0947-9CB9-4541-A3BE-3C5236E08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graphicFrame>
        <p:nvGraphicFramePr>
          <p:cNvPr id="11" name="Table 10">
            <a:extLst>
              <a:ext uri="{FF2B5EF4-FFF2-40B4-BE49-F238E27FC236}">
                <a16:creationId xmlns:a16="http://schemas.microsoft.com/office/drawing/2014/main" id="{B82C1A24-7767-4B4E-B865-3BDEC77DD06E}"/>
              </a:ext>
            </a:extLst>
          </p:cNvPr>
          <p:cNvGraphicFramePr>
            <a:graphicFrameLocks noGrp="1"/>
          </p:cNvGraphicFramePr>
          <p:nvPr>
            <p:extLst>
              <p:ext uri="{D42A27DB-BD31-4B8C-83A1-F6EECF244321}">
                <p14:modId xmlns:p14="http://schemas.microsoft.com/office/powerpoint/2010/main" val="987380816"/>
              </p:ext>
            </p:extLst>
          </p:nvPr>
        </p:nvGraphicFramePr>
        <p:xfrm>
          <a:off x="1790700" y="1466758"/>
          <a:ext cx="8610600" cy="4193850"/>
        </p:xfrm>
        <a:graphic>
          <a:graphicData uri="http://schemas.openxmlformats.org/drawingml/2006/table">
            <a:tbl>
              <a:tblPr firstRow="1" bandRow="1">
                <a:tableStyleId>{69C7853C-536D-4A76-A0AE-DD22124D55A5}</a:tableStyleId>
              </a:tblPr>
              <a:tblGrid>
                <a:gridCol w="4477512">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1980438">
                  <a:extLst>
                    <a:ext uri="{9D8B030D-6E8A-4147-A177-3AD203B41FA5}">
                      <a16:colId xmlns:a16="http://schemas.microsoft.com/office/drawing/2014/main" val="20002"/>
                    </a:ext>
                  </a:extLst>
                </a:gridCol>
              </a:tblGrid>
              <a:tr h="990384">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dirty="0">
                          <a:ln>
                            <a:noFill/>
                          </a:ln>
                          <a:effectLst/>
                        </a:rPr>
                        <a:t>Contribution</a:t>
                      </a:r>
                      <a:endParaRPr kumimoji="0" lang="en-US" sz="2400" b="0" i="0" u="none" strike="noStrike" cap="none" normalizeH="0" baseline="0" dirty="0">
                        <a:ln>
                          <a:noFill/>
                        </a:ln>
                        <a:solidFill>
                          <a:schemeClr val="tx1"/>
                        </a:solidFill>
                        <a:effectLst/>
                        <a:latin typeface="Calibri" pitchFamily="34" charset="0"/>
                        <a:ea typeface="ＭＳ Ｐゴシック" pitchFamily="34" charset="-128"/>
                      </a:endParaRPr>
                    </a:p>
                  </a:txBody>
                  <a:tcPr marT="45724" marB="45724" horzOverflow="overflow">
                    <a:solidFill>
                      <a:srgbClr val="2DA2BF"/>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dirty="0">
                          <a:ln>
                            <a:noFill/>
                          </a:ln>
                          <a:effectLst/>
                        </a:rPr>
                        <a:t>Taxable at Contribution</a:t>
                      </a:r>
                      <a:endParaRPr kumimoji="0" lang="en-US" sz="2400" b="0" i="0" u="none" strike="noStrike" cap="none" normalizeH="0" baseline="0" dirty="0">
                        <a:ln>
                          <a:noFill/>
                        </a:ln>
                        <a:solidFill>
                          <a:schemeClr val="tx1"/>
                        </a:solidFill>
                        <a:effectLst/>
                        <a:latin typeface="Calibri" pitchFamily="34" charset="0"/>
                        <a:ea typeface="ＭＳ Ｐゴシック" pitchFamily="34" charset="-128"/>
                      </a:endParaRPr>
                    </a:p>
                  </a:txBody>
                  <a:tcPr marT="45724" marB="45724" horzOverflow="overflow">
                    <a:solidFill>
                      <a:srgbClr val="2DA2BF"/>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smtClean="0">
                          <a:ln>
                            <a:noFill/>
                          </a:ln>
                          <a:effectLst/>
                        </a:rPr>
                        <a:t>Taxable at </a:t>
                      </a:r>
                      <a:r>
                        <a:rPr kumimoji="0" lang="en-US" sz="2400" u="none" strike="noStrike" cap="none" normalizeH="0" baseline="0" dirty="0">
                          <a:ln>
                            <a:noFill/>
                          </a:ln>
                          <a:effectLst/>
                        </a:rPr>
                        <a:t>Distribution</a:t>
                      </a:r>
                      <a:endParaRPr kumimoji="0" lang="en-US" sz="2400" b="0" i="0" u="none" strike="noStrike" cap="none" normalizeH="0" baseline="0" dirty="0">
                        <a:ln>
                          <a:noFill/>
                        </a:ln>
                        <a:solidFill>
                          <a:schemeClr val="tx1"/>
                        </a:solidFill>
                        <a:effectLst/>
                        <a:latin typeface="Calibri" pitchFamily="34" charset="0"/>
                        <a:ea typeface="ＭＳ Ｐゴシック" pitchFamily="34" charset="-128"/>
                      </a:endParaRPr>
                    </a:p>
                  </a:txBody>
                  <a:tcPr marT="45724" marB="45724" horzOverflow="overflow">
                    <a:solidFill>
                      <a:srgbClr val="2DA2BF"/>
                    </a:solidFill>
                  </a:tcPr>
                </a:tc>
                <a:extLst>
                  <a:ext uri="{0D108BD9-81ED-4DB2-BD59-A6C34878D82A}">
                    <a16:rowId xmlns:a16="http://schemas.microsoft.com/office/drawing/2014/main" val="10000"/>
                  </a:ext>
                </a:extLst>
              </a:tr>
              <a:tr h="532268">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dirty="0">
                          <a:ln>
                            <a:noFill/>
                          </a:ln>
                          <a:effectLst/>
                        </a:rPr>
                        <a:t>Employer contributions </a:t>
                      </a:r>
                      <a:endParaRPr kumimoji="0" lang="en-US" sz="2400" b="0" i="0" u="none" strike="noStrike" cap="none" normalizeH="0" baseline="0" dirty="0">
                        <a:ln>
                          <a:noFill/>
                        </a:ln>
                        <a:solidFill>
                          <a:schemeClr val="tx1"/>
                        </a:solidFill>
                        <a:effectLst/>
                        <a:latin typeface="Calibri" pitchFamily="34" charset="0"/>
                        <a:ea typeface="ＭＳ Ｐゴシック" pitchFamily="34" charset="-128"/>
                      </a:endParaRPr>
                    </a:p>
                  </a:txBody>
                  <a:tcPr marT="45724" marB="45724" horzOverflow="overflow">
                    <a:solidFill>
                      <a:schemeClr val="accent5">
                        <a:lumMod val="20000"/>
                        <a:lumOff val="80000"/>
                        <a:alpha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dirty="0">
                          <a:ln>
                            <a:noFill/>
                          </a:ln>
                          <a:effectLst/>
                        </a:rPr>
                        <a:t>N/A</a:t>
                      </a:r>
                      <a:endParaRPr kumimoji="0" lang="en-US" sz="2400" b="0" i="0" u="none" strike="noStrike" cap="none" normalizeH="0" baseline="0" dirty="0">
                        <a:ln>
                          <a:noFill/>
                        </a:ln>
                        <a:solidFill>
                          <a:srgbClr val="FF0000"/>
                        </a:solidFill>
                        <a:effectLst/>
                        <a:latin typeface="Calibri" pitchFamily="34" charset="0"/>
                        <a:ea typeface="ＭＳ Ｐゴシック" pitchFamily="34" charset="-128"/>
                      </a:endParaRPr>
                    </a:p>
                  </a:txBody>
                  <a:tcPr marT="45724" marB="45724" horzOverflow="overflow">
                    <a:solidFill>
                      <a:schemeClr val="accent5">
                        <a:lumMod val="20000"/>
                        <a:lumOff val="80000"/>
                        <a:alpha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dirty="0">
                          <a:ln>
                            <a:noFill/>
                          </a:ln>
                          <a:effectLst/>
                        </a:rPr>
                        <a:t>YES</a:t>
                      </a:r>
                      <a:endParaRPr kumimoji="0" lang="en-US" sz="2400" b="1" i="0" u="none" strike="noStrike" cap="none" normalizeH="0" baseline="0" dirty="0">
                        <a:ln>
                          <a:noFill/>
                        </a:ln>
                        <a:solidFill>
                          <a:srgbClr val="0070C0"/>
                        </a:solidFill>
                        <a:effectLst/>
                        <a:latin typeface="Calibri" pitchFamily="34" charset="0"/>
                        <a:ea typeface="ＭＳ Ｐゴシック" pitchFamily="34" charset="-128"/>
                      </a:endParaRPr>
                    </a:p>
                  </a:txBody>
                  <a:tcPr marT="45724" marB="45724" horzOverflow="overflow">
                    <a:solidFill>
                      <a:schemeClr val="accent5">
                        <a:lumMod val="20000"/>
                        <a:lumOff val="80000"/>
                        <a:alpha val="40000"/>
                      </a:schemeClr>
                    </a:solidFill>
                  </a:tcPr>
                </a:tc>
                <a:extLst>
                  <a:ext uri="{0D108BD9-81ED-4DB2-BD59-A6C34878D82A}">
                    <a16:rowId xmlns:a16="http://schemas.microsoft.com/office/drawing/2014/main" val="10001"/>
                  </a:ext>
                </a:extLst>
              </a:tr>
              <a:tr h="91574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dirty="0">
                          <a:ln>
                            <a:noFill/>
                          </a:ln>
                          <a:effectLst/>
                        </a:rPr>
                        <a:t>Employee contributions paid with pre-tax dollars to 401K       </a:t>
                      </a:r>
                      <a:endParaRPr kumimoji="0" lang="en-US" sz="2400" b="0" i="0" u="none" strike="noStrike" cap="none" normalizeH="0" baseline="0" dirty="0">
                        <a:ln>
                          <a:noFill/>
                        </a:ln>
                        <a:solidFill>
                          <a:schemeClr val="tx1"/>
                        </a:solidFill>
                        <a:effectLst/>
                        <a:latin typeface="Calibri" pitchFamily="34" charset="0"/>
                        <a:ea typeface="ＭＳ Ｐゴシック" pitchFamily="34" charset="-128"/>
                      </a:endParaRPr>
                    </a:p>
                  </a:txBody>
                  <a:tcPr marT="45724" marB="45724" horzOverflow="overflow">
                    <a:solidFill>
                      <a:srgbClr val="2DA2BF"/>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dirty="0">
                          <a:ln>
                            <a:noFill/>
                          </a:ln>
                          <a:effectLst/>
                        </a:rPr>
                        <a:t>NO</a:t>
                      </a:r>
                      <a:endParaRPr kumimoji="0" lang="en-US" sz="2400" b="0" i="0" u="none" strike="noStrike" cap="none" normalizeH="0" baseline="0" dirty="0">
                        <a:ln>
                          <a:noFill/>
                        </a:ln>
                        <a:solidFill>
                          <a:srgbClr val="FF0000"/>
                        </a:solidFill>
                        <a:effectLst/>
                        <a:latin typeface="Calibri" pitchFamily="34" charset="0"/>
                        <a:ea typeface="ＭＳ Ｐゴシック" pitchFamily="34" charset="-128"/>
                      </a:endParaRPr>
                    </a:p>
                  </a:txBody>
                  <a:tcPr marT="45724" marB="45724" horzOverflow="overflow">
                    <a:solidFill>
                      <a:srgbClr val="2DA2BF"/>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dirty="0">
                          <a:ln>
                            <a:noFill/>
                          </a:ln>
                          <a:effectLst/>
                        </a:rPr>
                        <a:t>YES</a:t>
                      </a:r>
                      <a:endParaRPr kumimoji="0" lang="en-US" sz="2400" b="1" i="0" u="none" strike="noStrike" cap="none" normalizeH="0" baseline="0" dirty="0">
                        <a:ln>
                          <a:noFill/>
                        </a:ln>
                        <a:solidFill>
                          <a:srgbClr val="0070C0"/>
                        </a:solidFill>
                        <a:effectLst/>
                        <a:latin typeface="Calibri" pitchFamily="34" charset="0"/>
                        <a:ea typeface="ＭＳ Ｐゴシック" pitchFamily="34" charset="-128"/>
                      </a:endParaRPr>
                    </a:p>
                  </a:txBody>
                  <a:tcPr marT="45724" marB="45724" horzOverflow="overflow">
                    <a:solidFill>
                      <a:srgbClr val="2DA2BF"/>
                    </a:solidFill>
                  </a:tcPr>
                </a:tc>
                <a:extLst>
                  <a:ext uri="{0D108BD9-81ED-4DB2-BD59-A6C34878D82A}">
                    <a16:rowId xmlns:a16="http://schemas.microsoft.com/office/drawing/2014/main" val="10002"/>
                  </a:ext>
                </a:extLst>
              </a:tr>
              <a:tr h="889951">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dirty="0">
                          <a:ln>
                            <a:noFill/>
                          </a:ln>
                          <a:effectLst/>
                        </a:rPr>
                        <a:t>Employee contributions paid with after-tax dollars (including IRA)</a:t>
                      </a:r>
                      <a:endParaRPr kumimoji="0" lang="en-US" sz="2400" b="0" i="0" u="none" strike="noStrike" cap="none" normalizeH="0" baseline="0" dirty="0">
                        <a:ln>
                          <a:noFill/>
                        </a:ln>
                        <a:solidFill>
                          <a:schemeClr val="tx1"/>
                        </a:solidFill>
                        <a:effectLst/>
                        <a:latin typeface="Calibri" pitchFamily="34" charset="0"/>
                        <a:ea typeface="ＭＳ Ｐゴシック" pitchFamily="34" charset="-128"/>
                      </a:endParaRPr>
                    </a:p>
                  </a:txBody>
                  <a:tcPr marT="45724" marB="45724" horzOverflow="overflow">
                    <a:solidFill>
                      <a:schemeClr val="accent5">
                        <a:lumMod val="20000"/>
                        <a:lumOff val="80000"/>
                        <a:alpha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dirty="0">
                          <a:ln>
                            <a:noFill/>
                          </a:ln>
                          <a:effectLst/>
                        </a:rPr>
                        <a:t>YES </a:t>
                      </a:r>
                      <a:endParaRPr kumimoji="0" lang="en-US" sz="2400" b="0" i="0" u="none" strike="noStrike" cap="none" normalizeH="0" baseline="0" dirty="0">
                        <a:ln>
                          <a:noFill/>
                        </a:ln>
                        <a:solidFill>
                          <a:srgbClr val="FF0000"/>
                        </a:solidFill>
                        <a:effectLst/>
                        <a:latin typeface="Calibri" pitchFamily="34" charset="0"/>
                        <a:ea typeface="ＭＳ Ｐゴシック" pitchFamily="34" charset="-128"/>
                      </a:endParaRPr>
                    </a:p>
                  </a:txBody>
                  <a:tcPr marT="45724" marB="45724" horzOverflow="overflow">
                    <a:solidFill>
                      <a:schemeClr val="accent5">
                        <a:lumMod val="20000"/>
                        <a:lumOff val="80000"/>
                        <a:alpha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dirty="0">
                          <a:ln>
                            <a:noFill/>
                          </a:ln>
                          <a:effectLst/>
                        </a:rPr>
                        <a:t>NO</a:t>
                      </a:r>
                      <a:endParaRPr kumimoji="0" lang="en-US" sz="2400" b="1" i="0" u="none" strike="noStrike" cap="none" normalizeH="0" baseline="0" dirty="0">
                        <a:ln>
                          <a:noFill/>
                        </a:ln>
                        <a:solidFill>
                          <a:srgbClr val="0070C0"/>
                        </a:solidFill>
                        <a:effectLst/>
                        <a:latin typeface="Calibri" pitchFamily="34" charset="0"/>
                        <a:ea typeface="ＭＳ Ｐゴシック" pitchFamily="34" charset="-128"/>
                      </a:endParaRPr>
                    </a:p>
                  </a:txBody>
                  <a:tcPr marT="45724" marB="45724" horzOverflow="overflow">
                    <a:solidFill>
                      <a:schemeClr val="accent5">
                        <a:lumMod val="20000"/>
                        <a:lumOff val="80000"/>
                        <a:alpha val="40000"/>
                      </a:schemeClr>
                    </a:solidFill>
                  </a:tcPr>
                </a:tc>
                <a:extLst>
                  <a:ext uri="{0D108BD9-81ED-4DB2-BD59-A6C34878D82A}">
                    <a16:rowId xmlns:a16="http://schemas.microsoft.com/office/drawing/2014/main" val="10003"/>
                  </a:ext>
                </a:extLst>
              </a:tr>
              <a:tr h="865507">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dirty="0">
                          <a:ln>
                            <a:noFill/>
                          </a:ln>
                          <a:effectLst/>
                        </a:rPr>
                        <a:t>Earnings on both employer &amp; employee contributions </a:t>
                      </a:r>
                      <a:endParaRPr kumimoji="0" lang="en-US" sz="2400" b="0" i="0" u="none" strike="noStrike" cap="none" normalizeH="0" baseline="0" dirty="0">
                        <a:ln>
                          <a:noFill/>
                        </a:ln>
                        <a:solidFill>
                          <a:schemeClr val="tx1"/>
                        </a:solidFill>
                        <a:effectLst/>
                        <a:latin typeface="Calibri" pitchFamily="34" charset="0"/>
                        <a:ea typeface="ＭＳ Ｐゴシック" pitchFamily="34" charset="-128"/>
                      </a:endParaRPr>
                    </a:p>
                  </a:txBody>
                  <a:tcPr marT="45724" marB="45724" horzOverflow="overflow">
                    <a:solidFill>
                      <a:srgbClr val="2DA2BF"/>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dirty="0">
                          <a:ln>
                            <a:noFill/>
                          </a:ln>
                          <a:effectLst/>
                        </a:rPr>
                        <a:t>N/A</a:t>
                      </a:r>
                      <a:endParaRPr kumimoji="0" lang="en-US" sz="2400" b="0" i="0" u="none" strike="noStrike" cap="none" normalizeH="0" baseline="0" dirty="0">
                        <a:ln>
                          <a:noFill/>
                        </a:ln>
                        <a:solidFill>
                          <a:srgbClr val="FF0000"/>
                        </a:solidFill>
                        <a:effectLst/>
                        <a:latin typeface="Calibri" pitchFamily="34" charset="0"/>
                        <a:ea typeface="ＭＳ Ｐゴシック" pitchFamily="34" charset="-128"/>
                      </a:endParaRPr>
                    </a:p>
                  </a:txBody>
                  <a:tcPr marT="45724" marB="45724" horzOverflow="overflow">
                    <a:solidFill>
                      <a:srgbClr val="2DA2BF"/>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dirty="0">
                          <a:ln>
                            <a:noFill/>
                          </a:ln>
                          <a:effectLst/>
                        </a:rPr>
                        <a:t>YES</a:t>
                      </a:r>
                      <a:endParaRPr kumimoji="0" lang="en-US" sz="2400" b="1" i="0" u="none" strike="noStrike" cap="none" normalizeH="0" baseline="0" dirty="0">
                        <a:ln>
                          <a:noFill/>
                        </a:ln>
                        <a:solidFill>
                          <a:srgbClr val="0070C0"/>
                        </a:solidFill>
                        <a:effectLst/>
                        <a:latin typeface="Calibri" pitchFamily="34" charset="0"/>
                        <a:ea typeface="ＭＳ Ｐゴシック" pitchFamily="34" charset="-128"/>
                      </a:endParaRPr>
                    </a:p>
                  </a:txBody>
                  <a:tcPr marT="45724" marB="45724" horzOverflow="overflow">
                    <a:solidFill>
                      <a:srgbClr val="2DA2BF"/>
                    </a:solidFill>
                  </a:tcPr>
                </a:tc>
                <a:extLst>
                  <a:ext uri="{0D108BD9-81ED-4DB2-BD59-A6C34878D82A}">
                    <a16:rowId xmlns:a16="http://schemas.microsoft.com/office/drawing/2014/main" val="10004"/>
                  </a:ext>
                </a:extLst>
              </a:tr>
            </a:tbl>
          </a:graphicData>
        </a:graphic>
      </p:graphicFrame>
      <p:sp>
        <p:nvSpPr>
          <p:cNvPr id="8" name="Footer Placeholder 2">
            <a:extLst>
              <a:ext uri="{FF2B5EF4-FFF2-40B4-BE49-F238E27FC236}">
                <a16:creationId xmlns:a16="http://schemas.microsoft.com/office/drawing/2014/main" id="{B32E370D-C3D5-44D8-8512-921D7FE0B5F9}"/>
              </a:ext>
            </a:extLst>
          </p:cNvPr>
          <p:cNvSpPr>
            <a:spLocks noGrp="1"/>
          </p:cNvSpPr>
          <p:nvPr>
            <p:ph type="ftr" sz="quarter" idx="10"/>
          </p:nvPr>
        </p:nvSpPr>
        <p:spPr>
          <a:xfrm>
            <a:off x="3476488" y="6265305"/>
            <a:ext cx="3860800" cy="365125"/>
          </a:xfrm>
        </p:spPr>
        <p:txBody>
          <a:bodyPr/>
          <a:lstStyle/>
          <a:p>
            <a:r>
              <a:rPr lang="en-US" smtClean="0"/>
              <a:t>NJ AARP TaxAide</a:t>
            </a:r>
            <a:endParaRPr lang="en-US" dirty="0"/>
          </a:p>
        </p:txBody>
      </p:sp>
    </p:spTree>
    <p:extLst>
      <p:ext uri="{BB962C8B-B14F-4D97-AF65-F5344CB8AC3E}">
        <p14:creationId xmlns:p14="http://schemas.microsoft.com/office/powerpoint/2010/main" val="1162966590"/>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NJ AARP TaxAide</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6" name="Rectangle 9"/>
          <p:cNvSpPr>
            <a:spLocks noGrp="1" noChangeArrowheads="1"/>
          </p:cNvSpPr>
          <p:nvPr>
            <p:ph type="title"/>
          </p:nvPr>
        </p:nvSpPr>
        <p:spPr/>
        <p:txBody>
          <a:bodyPr/>
          <a:lstStyle/>
          <a:p>
            <a:r>
              <a:rPr lang="en-US" dirty="0"/>
              <a:t>IRAs, 403b, 457b, Thrift Savings Plans</a:t>
            </a:r>
            <a:endParaRPr lang="en-GB" altLang="en-US" dirty="0"/>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7" name="Picture 6" descr="A close up of a logo&#10;&#10;Description generated with high confidence">
            <a:extLst>
              <a:ext uri="{FF2B5EF4-FFF2-40B4-BE49-F238E27FC236}">
                <a16:creationId xmlns:a16="http://schemas.microsoft.com/office/drawing/2014/main" id="{630D0947-9CB9-4541-A3BE-3C5236E08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Content Placeholder 2">
            <a:extLst>
              <a:ext uri="{FF2B5EF4-FFF2-40B4-BE49-F238E27FC236}">
                <a16:creationId xmlns:a16="http://schemas.microsoft.com/office/drawing/2014/main" id="{D7B3CD69-923F-4181-9FAF-04088927DD37}"/>
              </a:ext>
            </a:extLst>
          </p:cNvPr>
          <p:cNvSpPr txBox="1">
            <a:spLocks/>
          </p:cNvSpPr>
          <p:nvPr/>
        </p:nvSpPr>
        <p:spPr>
          <a:xfrm>
            <a:off x="494198" y="1402667"/>
            <a:ext cx="10896600" cy="4464734"/>
          </a:xfrm>
          <a:prstGeom prst="rect">
            <a:avLst/>
          </a:prstGeom>
        </p:spPr>
        <p:txBody>
          <a:bodyPr>
            <a:normAutofit fontScale="70000" lnSpcReduction="20000"/>
          </a:bodyPr>
          <a:lst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dirty="0" smtClean="0"/>
              <a:t>To </a:t>
            </a:r>
            <a:r>
              <a:rPr lang="en-US" dirty="0"/>
              <a:t>determine NJ </a:t>
            </a:r>
            <a:r>
              <a:rPr lang="en-US" dirty="0" smtClean="0"/>
              <a:t>taxable </a:t>
            </a:r>
            <a:r>
              <a:rPr lang="en-US" dirty="0"/>
              <a:t>amount of any of these distributions, the portion of the distribution that represents taxpayer contributions is allocated over expected number of distribution years</a:t>
            </a:r>
          </a:p>
          <a:p>
            <a:pPr fontAlgn="auto">
              <a:spcAft>
                <a:spcPts val="0"/>
              </a:spcAft>
            </a:pPr>
            <a:r>
              <a:rPr lang="en-US" dirty="0" smtClean="0"/>
              <a:t>Taxpayer </a:t>
            </a:r>
            <a:r>
              <a:rPr lang="en-US" dirty="0"/>
              <a:t>must know total contributions</a:t>
            </a:r>
          </a:p>
          <a:p>
            <a:pPr lvl="1" fontAlgn="auto">
              <a:spcAft>
                <a:spcPts val="0"/>
              </a:spcAft>
            </a:pPr>
            <a:r>
              <a:rPr lang="en-US" dirty="0" smtClean="0"/>
              <a:t>May </a:t>
            </a:r>
            <a:r>
              <a:rPr lang="en-US" dirty="0"/>
              <a:t>be able to get info for some of these plans from NJ Division of Pensions and Benefits.  Taxpayers would have to know IRA contributions from their own records</a:t>
            </a:r>
          </a:p>
          <a:p>
            <a:pPr fontAlgn="auto">
              <a:spcAft>
                <a:spcPts val="0"/>
              </a:spcAft>
            </a:pPr>
            <a:r>
              <a:rPr lang="en-US" dirty="0" smtClean="0"/>
              <a:t>Use </a:t>
            </a:r>
            <a:r>
              <a:rPr lang="en-US" dirty="0"/>
              <a:t>NJ IRA Worksheet on TaxPrep4Free.org to determine the taxable and nontaxable amounts (if contributions are known</a:t>
            </a:r>
            <a:r>
              <a:rPr lang="en-US" dirty="0" smtClean="0"/>
              <a:t>)</a:t>
            </a:r>
          </a:p>
          <a:p>
            <a:pPr fontAlgn="auto">
              <a:spcAft>
                <a:spcPts val="0"/>
              </a:spcAft>
            </a:pPr>
            <a:r>
              <a:rPr lang="en-US" dirty="0" smtClean="0"/>
              <a:t>Calculate adjustment needed to amount on NJ retirement line that flowed through from Federal to reflect the NJ taxable amount</a:t>
            </a:r>
          </a:p>
          <a:p>
            <a:pPr lvl="1" fontAlgn="auto">
              <a:spcAft>
                <a:spcPts val="0"/>
              </a:spcAft>
            </a:pPr>
            <a:r>
              <a:rPr lang="en-US" dirty="0" smtClean="0"/>
              <a:t>Capture on NJ Checklist as Adjustment to Line 20a</a:t>
            </a:r>
          </a:p>
          <a:p>
            <a:pPr fontAlgn="auto">
              <a:spcAft>
                <a:spcPts val="0"/>
              </a:spcAft>
            </a:pPr>
            <a:r>
              <a:rPr lang="en-US" dirty="0" smtClean="0"/>
              <a:t>Capture non-taxable amount on NJ Checklist as Adjustment to Line 20b</a:t>
            </a:r>
            <a:endParaRPr lang="en-US" dirty="0"/>
          </a:p>
          <a:p>
            <a:pPr fontAlgn="auto">
              <a:spcAft>
                <a:spcPts val="0"/>
              </a:spcAft>
            </a:pPr>
            <a:endParaRPr lang="en-US" dirty="0"/>
          </a:p>
          <a:p>
            <a:pPr marL="0" indent="0" fontAlgn="auto">
              <a:spcAft>
                <a:spcPts val="0"/>
              </a:spcAft>
              <a:buFont typeface="Wingdings" panose="05000000000000000000" pitchFamily="2" charset="2"/>
              <a:buNone/>
            </a:pPr>
            <a:endParaRPr lang="en-US" dirty="0"/>
          </a:p>
        </p:txBody>
      </p:sp>
    </p:spTree>
    <p:extLst>
      <p:ext uri="{BB962C8B-B14F-4D97-AF65-F5344CB8AC3E}">
        <p14:creationId xmlns:p14="http://schemas.microsoft.com/office/powerpoint/2010/main" val="3230252330"/>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NJ AARP TaxAide</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p:txBody>
          <a:bodyPr>
            <a:normAutofit/>
          </a:bodyPr>
          <a:lstStyle/>
          <a:p>
            <a:r>
              <a:rPr lang="en-US" sz="3000" dirty="0" smtClean="0"/>
              <a:t>When </a:t>
            </a:r>
            <a:r>
              <a:rPr lang="en-US" sz="3000" dirty="0"/>
              <a:t>Schedule C is completed, NJ BUS 1 &amp; 2 will be automatically created in the NJ section</a:t>
            </a:r>
          </a:p>
          <a:p>
            <a:pPr lvl="1"/>
            <a:r>
              <a:rPr lang="en-US" dirty="0"/>
              <a:t> </a:t>
            </a:r>
            <a:r>
              <a:rPr lang="en-US" sz="2600" dirty="0"/>
              <a:t>If within scope for Sch C, no action is required on the NJ forms </a:t>
            </a:r>
          </a:p>
        </p:txBody>
      </p:sp>
      <p:sp>
        <p:nvSpPr>
          <p:cNvPr id="21506" name="Rectangle 9"/>
          <p:cNvSpPr>
            <a:spLocks noGrp="1" noChangeArrowheads="1"/>
          </p:cNvSpPr>
          <p:nvPr>
            <p:ph type="title"/>
          </p:nvPr>
        </p:nvSpPr>
        <p:spPr/>
        <p:txBody>
          <a:bodyPr/>
          <a:lstStyle/>
          <a:p>
            <a:r>
              <a:rPr lang="en-GB" altLang="en-US" dirty="0"/>
              <a:t>Business Income: NJ Considerations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7" name="Picture 6" descr="A close up of a logo&#10;&#10;Description generated with high confidence">
            <a:extLst>
              <a:ext uri="{FF2B5EF4-FFF2-40B4-BE49-F238E27FC236}">
                <a16:creationId xmlns:a16="http://schemas.microsoft.com/office/drawing/2014/main" id="{630D0947-9CB9-4541-A3BE-3C5236E08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2834235203"/>
      </p:ext>
    </p:extLst>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NJ AARP TaxAide</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p:txBody>
          <a:bodyPr vert="horz" lIns="91440" tIns="45720" rIns="91440" bIns="45720" rtlCol="0" anchor="t">
            <a:normAutofit/>
          </a:bodyPr>
          <a:lstStyle/>
          <a:p>
            <a:pPr marL="340995" indent="-340995"/>
            <a:r>
              <a:rPr lang="en-US" altLang="en-US"/>
              <a:t>Answer Caldwell questions 17</a:t>
            </a:r>
            <a:endParaRPr lang="en-US" altLang="en-US" dirty="0">
              <a:cs typeface="Calibri"/>
            </a:endParaRPr>
          </a:p>
        </p:txBody>
      </p:sp>
      <p:sp>
        <p:nvSpPr>
          <p:cNvPr id="21506" name="Rectangle 9"/>
          <p:cNvSpPr>
            <a:spLocks noGrp="1" noChangeArrowheads="1"/>
          </p:cNvSpPr>
          <p:nvPr>
            <p:ph type="title"/>
          </p:nvPr>
        </p:nvSpPr>
        <p:spPr/>
        <p:txBody>
          <a:bodyPr/>
          <a:lstStyle/>
          <a:p>
            <a:r>
              <a:rPr lang="en-GB" altLang="en-US" dirty="0"/>
              <a:t>Questions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7" name="Picture 6" descr="A close up of a logo&#10;&#10;Description generated with high confidence">
            <a:extLst>
              <a:ext uri="{FF2B5EF4-FFF2-40B4-BE49-F238E27FC236}">
                <a16:creationId xmlns:a16="http://schemas.microsoft.com/office/drawing/2014/main" id="{568A6489-8641-4CB8-AA3D-F6C9E22FFD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pic>
        <p:nvPicPr>
          <p:cNvPr id="8" name="Picture 7">
            <a:extLst>
              <a:ext uri="{FF2B5EF4-FFF2-40B4-BE49-F238E27FC236}">
                <a16:creationId xmlns:a16="http://schemas.microsoft.com/office/drawing/2014/main" id="{714E9DBB-C8D0-412C-A71A-653D12E60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5220" y="-18084"/>
            <a:ext cx="1114425" cy="1133475"/>
          </a:xfrm>
          <a:prstGeom prst="rect">
            <a:avLst/>
          </a:prstGeom>
        </p:spPr>
      </p:pic>
    </p:spTree>
    <p:extLst>
      <p:ext uri="{BB962C8B-B14F-4D97-AF65-F5344CB8AC3E}">
        <p14:creationId xmlns:p14="http://schemas.microsoft.com/office/powerpoint/2010/main" val="292762976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solidFill>
                  <a:prstClr val="black">
                    <a:tint val="75000"/>
                  </a:prstClr>
                </a:solidFill>
              </a:rPr>
              <a:t>NJ AARP TaxAide</a:t>
            </a:r>
            <a:endParaRPr lang="en-US" dirty="0">
              <a:solidFill>
                <a:prstClr val="black">
                  <a:tint val="75000"/>
                </a:prstClr>
              </a:solidFill>
            </a:endParaRPr>
          </a:p>
        </p:txBody>
      </p:sp>
      <p:sp>
        <p:nvSpPr>
          <p:cNvPr id="6" name="Slide Number Placeholder 5"/>
          <p:cNvSpPr>
            <a:spLocks noGrp="1"/>
          </p:cNvSpPr>
          <p:nvPr>
            <p:ph type="sldNum" sz="quarter" idx="11"/>
          </p:nvPr>
        </p:nvSpPr>
        <p:spPr/>
        <p:txBody>
          <a:bodyPr/>
          <a:lstStyle/>
          <a:p>
            <a:fld id="{904548E9-6249-43D8-B9E7-ADE044522384}" type="slidenum">
              <a:rPr lang="en-US" smtClean="0">
                <a:solidFill>
                  <a:prstClr val="black">
                    <a:tint val="75000"/>
                  </a:prstClr>
                </a:solidFill>
              </a:rPr>
              <a:pPr/>
              <a:t>9</a:t>
            </a:fld>
            <a:endParaRPr lang="en-US" dirty="0">
              <a:solidFill>
                <a:prstClr val="black">
                  <a:tint val="75000"/>
                </a:prstClr>
              </a:solidFill>
            </a:endParaRPr>
          </a:p>
        </p:txBody>
      </p:sp>
      <p:sp>
        <p:nvSpPr>
          <p:cNvPr id="16395" name="Rectangle 11"/>
          <p:cNvSpPr>
            <a:spLocks noGrp="1" noChangeArrowheads="1"/>
          </p:cNvSpPr>
          <p:nvPr>
            <p:ph sz="quarter" idx="12"/>
          </p:nvPr>
        </p:nvSpPr>
        <p:spPr/>
        <p:txBody>
          <a:bodyPr>
            <a:normAutofit/>
          </a:bodyPr>
          <a:lstStyle/>
          <a:p>
            <a:r>
              <a:rPr lang="en-US" altLang="en-US" dirty="0"/>
              <a:t>Person other than taxpayer or spouse who entitles taxpayer to exemption:</a:t>
            </a:r>
          </a:p>
          <a:p>
            <a:pPr lvl="1"/>
            <a:r>
              <a:rPr lang="en-US" altLang="en-US" b="1" dirty="0"/>
              <a:t>Qualifying child </a:t>
            </a:r>
            <a:r>
              <a:rPr lang="en-US" altLang="en-US" dirty="0"/>
              <a:t>(which also includes adult with disability)</a:t>
            </a:r>
          </a:p>
          <a:p>
            <a:pPr lvl="1"/>
            <a:r>
              <a:rPr lang="en-US" altLang="en-US" dirty="0"/>
              <a:t>	OR</a:t>
            </a:r>
          </a:p>
          <a:p>
            <a:pPr lvl="1"/>
            <a:r>
              <a:rPr lang="en-US" altLang="en-US" b="1" dirty="0">
                <a:solidFill>
                  <a:srgbClr val="FF0000"/>
                </a:solidFill>
              </a:rPr>
              <a:t>Qualifying relative </a:t>
            </a:r>
            <a:r>
              <a:rPr lang="en-US" altLang="en-US" dirty="0"/>
              <a:t>(which also includes qualifying non-relatives)</a:t>
            </a:r>
          </a:p>
        </p:txBody>
      </p:sp>
      <p:sp>
        <p:nvSpPr>
          <p:cNvPr id="13314" name="Rectangle 10"/>
          <p:cNvSpPr>
            <a:spLocks noGrp="1" noChangeArrowheads="1"/>
          </p:cNvSpPr>
          <p:nvPr>
            <p:ph type="title"/>
          </p:nvPr>
        </p:nvSpPr>
        <p:spPr/>
        <p:txBody>
          <a:bodyPr/>
          <a:lstStyle/>
          <a:p>
            <a:r>
              <a:rPr lang="en-US" dirty="0"/>
              <a:t>Dependent Exemption</a:t>
            </a:r>
          </a:p>
        </p:txBody>
      </p:sp>
    </p:spTree>
    <p:extLst>
      <p:ext uri="{BB962C8B-B14F-4D97-AF65-F5344CB8AC3E}">
        <p14:creationId xmlns:p14="http://schemas.microsoft.com/office/powerpoint/2010/main" val="5548312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9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build="p"/>
    </p:bldLst>
  </p:timing>
</p:sld>
</file>

<file path=ppt/theme/theme1.xml><?xml version="1.0" encoding="utf-8"?>
<a:theme xmlns:a="http://schemas.openxmlformats.org/drawingml/2006/main" name="AARPF PPTX Template W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RPF PPTX Template Wide.potx" id="{BB18673C-1682-419A-B854-BB8EF4406749}" vid="{597EBFEA-C901-41AB-B341-D7C9543344D2}"/>
    </a:ext>
  </a:extLst>
</a:theme>
</file>

<file path=ppt/theme/theme2.xml><?xml version="1.0" encoding="utf-8"?>
<a:theme xmlns:a="http://schemas.openxmlformats.org/drawingml/2006/main" name="1_AARPF PPTX Template W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RPF PPTX Template Wide v2.potx" id="{A309F09A-D3F6-47D0-BBBB-3A71145426D5}" vid="{CFB015DD-FEA0-48F6-AF59-C346941A5F67}"/>
    </a:ext>
  </a:extLst>
</a:theme>
</file>

<file path=ppt/theme/theme3.xml><?xml version="1.0" encoding="utf-8"?>
<a:theme xmlns:a="http://schemas.openxmlformats.org/drawingml/2006/main" name="2_AARPF PPTX Template W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RPF PPTX Template Wide v2.potx" id="{A309F09A-D3F6-47D0-BBBB-3A71145426D5}" vid="{CFB015DD-FEA0-48F6-AF59-C346941A5F67}"/>
    </a:ext>
  </a:extLst>
</a:theme>
</file>

<file path=ppt/theme/theme4.xml><?xml version="1.0" encoding="utf-8"?>
<a:theme xmlns:a="http://schemas.openxmlformats.org/drawingml/2006/main" name="3_AARPF PPTX Template W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RPF PPTX Template Wide.potx" id="{BB18673C-1682-419A-B854-BB8EF4406749}" vid="{597EBFEA-C901-41AB-B341-D7C9543344D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AARPF PPTX Template Wide v2</Template>
  <TotalTime>0</TotalTime>
  <Words>6751</Words>
  <Application>Microsoft Office PowerPoint</Application>
  <PresentationFormat>Widescreen</PresentationFormat>
  <Paragraphs>1002</Paragraphs>
  <Slides>89</Slides>
  <Notes>83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89</vt:i4>
      </vt:variant>
    </vt:vector>
  </HeadingPairs>
  <TitlesOfParts>
    <vt:vector size="100" baseType="lpstr">
      <vt:lpstr>ＭＳ Ｐゴシック</vt:lpstr>
      <vt:lpstr>ＭＳ Ｐゴシック</vt:lpstr>
      <vt:lpstr>Arial</vt:lpstr>
      <vt:lpstr>Calibri</vt:lpstr>
      <vt:lpstr>Cambria</vt:lpstr>
      <vt:lpstr>Verdana</vt:lpstr>
      <vt:lpstr>Wingdings</vt:lpstr>
      <vt:lpstr>AARPF PPTX Template Wide</vt:lpstr>
      <vt:lpstr>1_AARPF PPTX Template Wide</vt:lpstr>
      <vt:lpstr>2_AARPF PPTX Template Wide</vt:lpstr>
      <vt:lpstr>3_AARPF PPTX Template Wide</vt:lpstr>
      <vt:lpstr>Young Married Couple</vt:lpstr>
      <vt:lpstr>Young Married Couple</vt:lpstr>
      <vt:lpstr>Five Choices for Filing Status</vt:lpstr>
      <vt:lpstr>Filing Status: Married Filing Jointly (MFJ)</vt:lpstr>
      <vt:lpstr>Filing Status: Married Filing Separately (MFS)</vt:lpstr>
      <vt:lpstr>Filing Status: Decision Tree</vt:lpstr>
      <vt:lpstr>Filing Status: MFS - Disadvantages</vt:lpstr>
      <vt:lpstr>Filing Status: Qualifying Widow(er)</vt:lpstr>
      <vt:lpstr>Dependent Exemption</vt:lpstr>
      <vt:lpstr>Intake and Interview – A review</vt:lpstr>
      <vt:lpstr>Dependency Exemption General Rules        </vt:lpstr>
      <vt:lpstr>Qualifying Relative - Tests</vt:lpstr>
      <vt:lpstr>Questions</vt:lpstr>
      <vt:lpstr>Income: Dividends</vt:lpstr>
      <vt:lpstr>Income: Dividends</vt:lpstr>
      <vt:lpstr>Income: Dividends - Form 1099-DIV</vt:lpstr>
      <vt:lpstr>Income: Dividends – Brokerage Statement</vt:lpstr>
      <vt:lpstr>Income: Dividends - Capital Gain Distributions</vt:lpstr>
      <vt:lpstr>Income: IRA Distribution</vt:lpstr>
      <vt:lpstr>Income: IRA Distributions</vt:lpstr>
      <vt:lpstr>Income: IRA Distribution - Form 1099-R </vt:lpstr>
      <vt:lpstr>Income: IRA Distribution – Interview Questions</vt:lpstr>
      <vt:lpstr>Income: IRA Distribution – Interview Questions</vt:lpstr>
      <vt:lpstr>Income: IRA Distribution – Interview Questions</vt:lpstr>
      <vt:lpstr>Income: IRA Distribution – 1099-R Box 7 Codes</vt:lpstr>
      <vt:lpstr>Income: Other Income – A Review</vt:lpstr>
      <vt:lpstr>Questions</vt:lpstr>
      <vt:lpstr>Adjustments: Educator Expenses </vt:lpstr>
      <vt:lpstr>Adjustments: Jury Duty Pay Turned Over to Employer</vt:lpstr>
      <vt:lpstr>Questions</vt:lpstr>
      <vt:lpstr>Credits: Foreign Tax Credit</vt:lpstr>
      <vt:lpstr>Credits: Education Credits</vt:lpstr>
      <vt:lpstr>Credits: Education Credits</vt:lpstr>
      <vt:lpstr>Credits: Education Credits</vt:lpstr>
      <vt:lpstr>Credits: Education Credits - Rules for Both Credits</vt:lpstr>
      <vt:lpstr>Credits: Education Credits - Qualified Expenses</vt:lpstr>
      <vt:lpstr>Credits: Education Credits - Qualified Expenses</vt:lpstr>
      <vt:lpstr>Credits: Education Credits - AOC</vt:lpstr>
      <vt:lpstr>Credits: Education Credits - AOC</vt:lpstr>
      <vt:lpstr>Credits: Education Credits - AOC</vt:lpstr>
      <vt:lpstr>Credits: Education Credits - LLC</vt:lpstr>
      <vt:lpstr>Credits: Education Credits - LLC</vt:lpstr>
      <vt:lpstr>Credits: Education Credits - LLC</vt:lpstr>
      <vt:lpstr>Credits: Credit for Other Dependents</vt:lpstr>
      <vt:lpstr>Questions</vt:lpstr>
      <vt:lpstr>Other Taxes: Additional Tax on IRAs</vt:lpstr>
      <vt:lpstr>Other Taxes: Additional Tax on IRAs - Form 5329</vt:lpstr>
      <vt:lpstr>Other Taxes: Additional Tax on IRAs - Form 5329</vt:lpstr>
      <vt:lpstr>Questions</vt:lpstr>
      <vt:lpstr>Supplemental Lesson on Self-Employment Income</vt:lpstr>
      <vt:lpstr>A Business</vt:lpstr>
      <vt:lpstr>Income Producing, Not a Business</vt:lpstr>
      <vt:lpstr>Not Entered Into for Profit</vt:lpstr>
      <vt:lpstr>The Interview </vt:lpstr>
      <vt:lpstr>The Interview – A Conversation</vt:lpstr>
      <vt:lpstr>Requirements for Business Income to be In Scope</vt:lpstr>
      <vt:lpstr>Requirements for Business Income to be In Scope</vt:lpstr>
      <vt:lpstr>What if it is NOT a Business*</vt:lpstr>
      <vt:lpstr>If it is a Business – Schedule 1 Line 3</vt:lpstr>
      <vt:lpstr>Schedule C</vt:lpstr>
      <vt:lpstr>Business Income – 1099-MISC</vt:lpstr>
      <vt:lpstr>Allowable Business Expenses</vt:lpstr>
      <vt:lpstr>Allowable Business Expenses</vt:lpstr>
      <vt:lpstr>Business – Car and Truck Expenses</vt:lpstr>
      <vt:lpstr>Business Mileage </vt:lpstr>
      <vt:lpstr>Business Income</vt:lpstr>
      <vt:lpstr>Self-Employment Taxes</vt:lpstr>
      <vt:lpstr>Qualified Business Income</vt:lpstr>
      <vt:lpstr>Young Married Couple – NJ Considerations</vt:lpstr>
      <vt:lpstr>Filing Status – NJ Considerations</vt:lpstr>
      <vt:lpstr>NJ Filing Status Civil Union - Out of Scope</vt:lpstr>
      <vt:lpstr>Federal/State Differences:   Exemptions for College Students</vt:lpstr>
      <vt:lpstr>NJ Health Insurance for Dependents</vt:lpstr>
      <vt:lpstr>Box 14 – Excess NJ Special Tax Withholdings</vt:lpstr>
      <vt:lpstr>NJ Taxability of Interest Income</vt:lpstr>
      <vt:lpstr>NJ Tax Rules for Taxability (GIT-5)</vt:lpstr>
      <vt:lpstr>Summary of Tax Exempt – Federal vs NJ</vt:lpstr>
      <vt:lpstr>Adjustments for Differences in Federal vs. NJ</vt:lpstr>
      <vt:lpstr>Entering 1099-INT for Obligation of Another State Tax Exempt for Federal, Taxable for NJ</vt:lpstr>
      <vt:lpstr>Adjustments for Differences in Federal vs. NJ        cont’d</vt:lpstr>
      <vt:lpstr>Entering 1099-INT for Obligation of Another State Tax exempt for Federal, Taxable for NJ</vt:lpstr>
      <vt:lpstr>1099-INT on Brokerage Statement</vt:lpstr>
      <vt:lpstr>Exempt Interest Dividends from Mutual Funds</vt:lpstr>
      <vt:lpstr>Entering Exempt Interest Dividends in TaxSlayer</vt:lpstr>
      <vt:lpstr>IRAs, 403b, 457b, Thrift Savings Plans: NJ Considerations</vt:lpstr>
      <vt:lpstr>Rules on Taxability Of Retirement Income - NJ</vt:lpstr>
      <vt:lpstr>IRAs, 403b, 457b, Thrift Savings Plans</vt:lpstr>
      <vt:lpstr>Business Income: NJ Considerations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Married Couple</dc:title>
  <dc:creator/>
  <cp:lastModifiedBy/>
  <cp:revision>21</cp:revision>
  <dcterms:created xsi:type="dcterms:W3CDTF">2013-12-18T19:18:28Z</dcterms:created>
  <dcterms:modified xsi:type="dcterms:W3CDTF">2019-10-18T20:22:04Z</dcterms:modified>
</cp:coreProperties>
</file>